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89" r:id="rId1"/>
  </p:sldMasterIdLst>
  <p:notesMasterIdLst>
    <p:notesMasterId r:id="rId16"/>
  </p:notesMasterIdLst>
  <p:sldIdLst>
    <p:sldId id="256" r:id="rId2"/>
    <p:sldId id="257" r:id="rId3"/>
    <p:sldId id="280" r:id="rId4"/>
    <p:sldId id="282" r:id="rId5"/>
    <p:sldId id="283" r:id="rId6"/>
    <p:sldId id="284" r:id="rId7"/>
    <p:sldId id="289" r:id="rId8"/>
    <p:sldId id="286" r:id="rId9"/>
    <p:sldId id="287" r:id="rId10"/>
    <p:sldId id="291" r:id="rId11"/>
    <p:sldId id="290" r:id="rId12"/>
    <p:sldId id="285" r:id="rId13"/>
    <p:sldId id="260" r:id="rId14"/>
    <p:sldId id="279" r:id="rId15"/>
  </p:sldIdLst>
  <p:sldSz cx="12192000" cy="6858000"/>
  <p:notesSz cx="6858000" cy="9144000"/>
  <p:embeddedFontLst>
    <p:embeddedFont>
      <p:font typeface="Calibri Light" panose="020F0302020204030204" pitchFamily="34" charset="0"/>
      <p:regular r:id="rId17"/>
      <p:italic r:id="rId18"/>
    </p:embeddedFont>
    <p:embeddedFont>
      <p:font typeface="Yu Gothic UI" panose="020B0500000000000000" pitchFamily="34" charset="-128"/>
      <p:regular r:id="rId19"/>
      <p:bold r:id="rId20"/>
    </p:embeddedFont>
    <p:embeddedFont>
      <p:font typeface="Calibri" panose="020F0502020204030204" pitchFamily="34" charset="0"/>
      <p:regular r:id="rId21"/>
      <p:bold r:id="rId22"/>
      <p:italic r:id="rId23"/>
      <p:boldItalic r:id="rId24"/>
    </p:embeddedFont>
    <p:embeddedFont>
      <p:font typeface="Yu Gothic Light" panose="020B0300000000000000" pitchFamily="34" charset="-128"/>
      <p:regular r:id="rId25"/>
    </p:embeddedFont>
    <p:embeddedFont>
      <p:font typeface="Khmer UI" panose="020B0604020202020204" charset="0"/>
      <p:regular r:id="rId26"/>
      <p:bold r:id="rId27"/>
    </p:embeddedFont>
    <p:embeddedFont>
      <p:font typeface="Helvetica" panose="020B0604020202020204" pitchFamily="34" charset="0"/>
      <p:regular r:id="rId28"/>
      <p:bold r:id="rId29"/>
      <p:italic r:id="rId30"/>
      <p:boldItalic r:id="rId31"/>
    </p:embeddedFont>
    <p:embeddedFont>
      <p:font typeface="Browallia New" panose="020B0604020202020204" charset="-34"/>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Estilo Médio 2 - Destaqu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3256" autoAdjust="0"/>
  </p:normalViewPr>
  <p:slideViewPr>
    <p:cSldViewPr snapToGrid="0">
      <p:cViewPr varScale="1">
        <p:scale>
          <a:sx n="107" d="100"/>
          <a:sy n="107" d="100"/>
        </p:scale>
        <p:origin x="7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tableStyles" Target="tableStyles.xml"/><Relationship Id="rId21" Type="http://schemas.openxmlformats.org/officeDocument/2006/relationships/font" Target="fonts/font5.fntdata"/><Relationship Id="rId34" Type="http://schemas.openxmlformats.org/officeDocument/2006/relationships/font" Target="fonts/font1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Marcador de Posição d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D7B2F3-07C5-4AE3-8F0B-5FB41C2353BB}" type="datetimeFigureOut">
              <a:rPr lang="en-GB" smtClean="0"/>
              <a:t>01/11/2017</a:t>
            </a:fld>
            <a:endParaRPr lang="en-GB"/>
          </a:p>
        </p:txBody>
      </p:sp>
      <p:sp>
        <p:nvSpPr>
          <p:cNvPr id="4" name="Marcador de Posição da Imagem do Diapositivo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Marcador de Posição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6" name="Marcador de Posição do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Marcador de Posição do Número do Diapositivo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7D6437A-0215-48DA-A78C-6B26B7612430}" type="slidenum">
              <a:rPr lang="en-GB" smtClean="0"/>
              <a:t>‹nº›</a:t>
            </a:fld>
            <a:endParaRPr lang="en-GB"/>
          </a:p>
        </p:txBody>
      </p:sp>
    </p:spTree>
    <p:extLst>
      <p:ext uri="{BB962C8B-B14F-4D97-AF65-F5344CB8AC3E}">
        <p14:creationId xmlns:p14="http://schemas.microsoft.com/office/powerpoint/2010/main" val="8544180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ção da Imagem do Diapositivo 1"/>
          <p:cNvSpPr>
            <a:spLocks noGrp="1" noRot="1" noChangeAspect="1"/>
          </p:cNvSpPr>
          <p:nvPr>
            <p:ph type="sldImg"/>
          </p:nvPr>
        </p:nvSpPr>
        <p:spPr/>
      </p:sp>
      <p:sp>
        <p:nvSpPr>
          <p:cNvPr id="3" name="Marcador de Posição de Notas 2"/>
          <p:cNvSpPr>
            <a:spLocks noGrp="1"/>
          </p:cNvSpPr>
          <p:nvPr>
            <p:ph type="body" idx="1"/>
          </p:nvPr>
        </p:nvSpPr>
        <p:spPr/>
        <p:txBody>
          <a:bodyPr/>
          <a:lstStyle/>
          <a:p>
            <a:endParaRPr lang="en-GB" dirty="0"/>
          </a:p>
        </p:txBody>
      </p:sp>
      <p:sp>
        <p:nvSpPr>
          <p:cNvPr id="4" name="Marcador de Posição do Número do Diapositivo 3"/>
          <p:cNvSpPr>
            <a:spLocks noGrp="1"/>
          </p:cNvSpPr>
          <p:nvPr>
            <p:ph type="sldNum" sz="quarter" idx="10"/>
          </p:nvPr>
        </p:nvSpPr>
        <p:spPr/>
        <p:txBody>
          <a:bodyPr/>
          <a:lstStyle/>
          <a:p>
            <a:fld id="{97D6437A-0215-48DA-A78C-6B26B7612430}" type="slidenum">
              <a:rPr lang="en-GB" smtClean="0"/>
              <a:t>2</a:t>
            </a:fld>
            <a:endParaRPr lang="en-GB"/>
          </a:p>
        </p:txBody>
      </p:sp>
    </p:spTree>
    <p:extLst>
      <p:ext uri="{BB962C8B-B14F-4D97-AF65-F5344CB8AC3E}">
        <p14:creationId xmlns:p14="http://schemas.microsoft.com/office/powerpoint/2010/main" val="16710624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o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pt-PT"/>
              <a:t>Clique para editar o estilo</a:t>
            </a:r>
            <a:endParaRPr lang="en-GB"/>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do subtítulo do Modelo Global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01/11/2017</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7857141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e Texto Vertical 2"/>
          <p:cNvSpPr>
            <a:spLocks noGrp="1"/>
          </p:cNvSpPr>
          <p:nvPr>
            <p:ph type="body" orient="vert" idx="1"/>
          </p:nvPr>
        </p:nvSpPr>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01/11/2017</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5300695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e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PT"/>
              <a:t>Clique para editar o estilo</a:t>
            </a:r>
            <a:endParaRPr lang="en-GB"/>
          </a:p>
        </p:txBody>
      </p:sp>
      <p:sp>
        <p:nvSpPr>
          <p:cNvPr id="3" name="Marcador de Posição de Texto Vertical 2"/>
          <p:cNvSpPr>
            <a:spLocks noGrp="1"/>
          </p:cNvSpPr>
          <p:nvPr>
            <p:ph type="body" orient="vert" idx="1"/>
          </p:nvPr>
        </p:nvSpPr>
        <p:spPr>
          <a:xfrm>
            <a:off x="838200" y="365125"/>
            <a:ext cx="7734300" cy="5811838"/>
          </a:xfrm>
        </p:spPr>
        <p:txBody>
          <a:bodyPr vert="eaVert"/>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01/11/2017</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341665446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Diapositivo de Título com Imagem">
    <p:spTree>
      <p:nvGrpSpPr>
        <p:cNvPr id="1" name=""/>
        <p:cNvGrpSpPr/>
        <p:nvPr/>
      </p:nvGrpSpPr>
      <p:grpSpPr>
        <a:xfrm>
          <a:off x="0" y="0"/>
          <a:ext cx="0" cy="0"/>
          <a:chOff x="0" y="0"/>
          <a:chExt cx="0" cy="0"/>
        </a:xfrm>
      </p:grpSpPr>
      <p:sp>
        <p:nvSpPr>
          <p:cNvPr id="2" name="Título 1"/>
          <p:cNvSpPr>
            <a:spLocks noGrp="1"/>
          </p:cNvSpPr>
          <p:nvPr>
            <p:ph type="ctrTitle"/>
          </p:nvPr>
        </p:nvSpPr>
        <p:spPr>
          <a:xfrm>
            <a:off x="1295401" y="1873584"/>
            <a:ext cx="5120640" cy="2560320"/>
          </a:xfrm>
        </p:spPr>
        <p:txBody>
          <a:bodyPr anchor="b">
            <a:normAutofit/>
          </a:bodyPr>
          <a:lstStyle>
            <a:lvl1pPr algn="l">
              <a:defRPr sz="4000">
                <a:solidFill>
                  <a:schemeClr val="tx1"/>
                </a:solidFill>
              </a:defRPr>
            </a:lvl1pPr>
          </a:lstStyle>
          <a:p>
            <a:r>
              <a:rPr lang="pt-PT"/>
              <a:t>Clique para editar o estilo</a:t>
            </a:r>
            <a:endParaRPr lang="pt-PT" dirty="0"/>
          </a:p>
        </p:txBody>
      </p:sp>
      <p:sp>
        <p:nvSpPr>
          <p:cNvPr id="3" name="Subtítulo 2"/>
          <p:cNvSpPr>
            <a:spLocks noGrp="1"/>
          </p:cNvSpPr>
          <p:nvPr>
            <p:ph type="subTitle" idx="1"/>
          </p:nvPr>
        </p:nvSpPr>
        <p:spPr>
          <a:xfrm>
            <a:off x="1295401" y="4572000"/>
            <a:ext cx="5120640" cy="1600200"/>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PT"/>
              <a:t>Clique para editar o estilo do subtítulo do Modelo Global</a:t>
            </a:r>
            <a:endParaRPr lang="pt-PT" dirty="0"/>
          </a:p>
        </p:txBody>
      </p:sp>
      <p:sp>
        <p:nvSpPr>
          <p:cNvPr id="15" name="Marcador de Posição da Imagem 14"/>
          <p:cNvSpPr>
            <a:spLocks noGrp="1"/>
          </p:cNvSpPr>
          <p:nvPr>
            <p:ph type="pic" sz="quarter" idx="10"/>
          </p:nvPr>
        </p:nvSpPr>
        <p:spPr>
          <a:xfrm>
            <a:off x="6743703" y="0"/>
            <a:ext cx="5448297" cy="6858000"/>
          </a:xfrm>
          <a:custGeom>
            <a:avLst/>
            <a:gdLst>
              <a:gd name="connsiteX0" fmla="*/ 0 w 5448297"/>
              <a:gd name="connsiteY0" fmla="*/ 0 h 6858000"/>
              <a:gd name="connsiteX1" fmla="*/ 5448297 w 5448297"/>
              <a:gd name="connsiteY1" fmla="*/ 0 h 6858000"/>
              <a:gd name="connsiteX2" fmla="*/ 5448297 w 5448297"/>
              <a:gd name="connsiteY2" fmla="*/ 6858000 h 6858000"/>
              <a:gd name="connsiteX3" fmla="*/ 338667 w 5448297"/>
              <a:gd name="connsiteY3" fmla="*/ 6858000 h 6858000"/>
              <a:gd name="connsiteX4" fmla="*/ 1185333 w 5448297"/>
              <a:gd name="connsiteY4" fmla="*/ 433705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48297" h="6858000">
                <a:moveTo>
                  <a:pt x="0" y="0"/>
                </a:moveTo>
                <a:lnTo>
                  <a:pt x="5448297" y="0"/>
                </a:lnTo>
                <a:lnTo>
                  <a:pt x="5448297" y="6858000"/>
                </a:lnTo>
                <a:lnTo>
                  <a:pt x="338667" y="6858000"/>
                </a:lnTo>
                <a:lnTo>
                  <a:pt x="1185333" y="4337050"/>
                </a:lnTo>
                <a:close/>
              </a:path>
            </a:pathLst>
          </a:custGeom>
          <a:noFill/>
          <a:ln>
            <a:noFill/>
          </a:ln>
        </p:spPr>
        <p:txBody>
          <a:bodyPr wrap="square" tIns="365760">
            <a:noAutofit/>
          </a:bodyPr>
          <a:lstStyle>
            <a:lvl1pPr marL="0" indent="0" algn="ctr">
              <a:buNone/>
              <a:defRPr sz="2800">
                <a:solidFill>
                  <a:schemeClr val="bg1"/>
                </a:solidFill>
              </a:defRPr>
            </a:lvl1pPr>
          </a:lstStyle>
          <a:p>
            <a:r>
              <a:rPr lang="pt-PT"/>
              <a:t>Clique no ícone para adicionar uma imagem</a:t>
            </a:r>
            <a:endParaRPr lang="pt-PT" dirty="0"/>
          </a:p>
        </p:txBody>
      </p:sp>
    </p:spTree>
    <p:extLst>
      <p:ext uri="{BB962C8B-B14F-4D97-AF65-F5344CB8AC3E}">
        <p14:creationId xmlns:p14="http://schemas.microsoft.com/office/powerpoint/2010/main" val="483467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Objet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e Conteúdo 2"/>
          <p:cNvSpPr>
            <a:spLocks noGrp="1"/>
          </p:cNvSpPr>
          <p:nvPr>
            <p:ph idx="1"/>
          </p:nvPr>
        </p:nvSpPr>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10"/>
          </p:nvPr>
        </p:nvSpPr>
        <p:spPr/>
        <p:txBody>
          <a:bodyPr/>
          <a:lstStyle/>
          <a:p>
            <a:fld id="{F363B6C3-D5CD-4108-BE0B-4B4236FF848F}" type="datetimeFigureOut">
              <a:rPr lang="en-GB" smtClean="0"/>
              <a:t>01/11/2017</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40955225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cção">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pt-PT"/>
              <a:t>Clique para editar o estilo</a:t>
            </a:r>
            <a:endParaRPr lang="en-GB"/>
          </a:p>
        </p:txBody>
      </p:sp>
      <p:sp>
        <p:nvSpPr>
          <p:cNvPr id="3" name="Marcador de Posição do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PT"/>
              <a:t>Editar os estilos de texto do Modelo Global</a:t>
            </a:r>
          </a:p>
        </p:txBody>
      </p:sp>
      <p:sp>
        <p:nvSpPr>
          <p:cNvPr id="4" name="Marcador de Posição da Data 3"/>
          <p:cNvSpPr>
            <a:spLocks noGrp="1"/>
          </p:cNvSpPr>
          <p:nvPr>
            <p:ph type="dt" sz="half" idx="10"/>
          </p:nvPr>
        </p:nvSpPr>
        <p:spPr/>
        <p:txBody>
          <a:bodyPr/>
          <a:lstStyle/>
          <a:p>
            <a:fld id="{F363B6C3-D5CD-4108-BE0B-4B4236FF848F}" type="datetimeFigureOut">
              <a:rPr lang="en-GB" smtClean="0"/>
              <a:t>01/11/2017</a:t>
            </a:fld>
            <a:endParaRPr lang="en-GB"/>
          </a:p>
        </p:txBody>
      </p:sp>
      <p:sp>
        <p:nvSpPr>
          <p:cNvPr id="5" name="Marcador de Posição do Rodapé 4"/>
          <p:cNvSpPr>
            <a:spLocks noGrp="1"/>
          </p:cNvSpPr>
          <p:nvPr>
            <p:ph type="ftr" sz="quarter" idx="11"/>
          </p:nvPr>
        </p:nvSpPr>
        <p:spPr/>
        <p:txBody>
          <a:bodyPr/>
          <a:lstStyle/>
          <a:p>
            <a:endParaRPr lang="en-GB"/>
          </a:p>
        </p:txBody>
      </p:sp>
      <p:sp>
        <p:nvSpPr>
          <p:cNvPr id="6" name="Marcador de Posição do Número do Diapositivo 5"/>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1173759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Conteúdo Dup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e Conteúdo 2"/>
          <p:cNvSpPr>
            <a:spLocks noGrp="1"/>
          </p:cNvSpPr>
          <p:nvPr>
            <p:ph sz="half" idx="1"/>
          </p:nvPr>
        </p:nvSpPr>
        <p:spPr>
          <a:xfrm>
            <a:off x="838200" y="1825625"/>
            <a:ext cx="518160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e Conteúdo 3"/>
          <p:cNvSpPr>
            <a:spLocks noGrp="1"/>
          </p:cNvSpPr>
          <p:nvPr>
            <p:ph sz="half" idx="2"/>
          </p:nvPr>
        </p:nvSpPr>
        <p:spPr>
          <a:xfrm>
            <a:off x="6172200" y="1825625"/>
            <a:ext cx="5181600" cy="435133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5" name="Marcador de Posição da Data 4"/>
          <p:cNvSpPr>
            <a:spLocks noGrp="1"/>
          </p:cNvSpPr>
          <p:nvPr>
            <p:ph type="dt" sz="half" idx="10"/>
          </p:nvPr>
        </p:nvSpPr>
        <p:spPr/>
        <p:txBody>
          <a:bodyPr/>
          <a:lstStyle/>
          <a:p>
            <a:fld id="{F363B6C3-D5CD-4108-BE0B-4B4236FF848F}" type="datetimeFigureOut">
              <a:rPr lang="en-GB" smtClean="0"/>
              <a:t>01/11/2017</a:t>
            </a:fld>
            <a:endParaRPr lang="en-GB"/>
          </a:p>
        </p:txBody>
      </p:sp>
      <p:sp>
        <p:nvSpPr>
          <p:cNvPr id="6" name="Marcador de Posição do Rodapé 5"/>
          <p:cNvSpPr>
            <a:spLocks noGrp="1"/>
          </p:cNvSpPr>
          <p:nvPr>
            <p:ph type="ftr" sz="quarter" idx="11"/>
          </p:nvPr>
        </p:nvSpPr>
        <p:spPr/>
        <p:txBody>
          <a:bodyPr/>
          <a:lstStyle/>
          <a:p>
            <a:endParaRPr lang="en-GB"/>
          </a:p>
        </p:txBody>
      </p:sp>
      <p:sp>
        <p:nvSpPr>
          <p:cNvPr id="7" name="Marcador de Posição do Número do Diapositivo 6"/>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8000595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PT"/>
              <a:t>Clique para editar o estilo</a:t>
            </a:r>
            <a:endParaRPr lang="en-GB"/>
          </a:p>
        </p:txBody>
      </p:sp>
      <p:sp>
        <p:nvSpPr>
          <p:cNvPr id="3" name="Marcador de Posição do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4" name="Marcador de Posição de Conteúdo 3"/>
          <p:cNvSpPr>
            <a:spLocks noGrp="1"/>
          </p:cNvSpPr>
          <p:nvPr>
            <p:ph sz="half" idx="2"/>
          </p:nvPr>
        </p:nvSpPr>
        <p:spPr>
          <a:xfrm>
            <a:off x="839788" y="2505075"/>
            <a:ext cx="5157787"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5" name="Marcador de Posição do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PT"/>
              <a:t>Editar os estilos de texto do Modelo Global</a:t>
            </a:r>
          </a:p>
        </p:txBody>
      </p:sp>
      <p:sp>
        <p:nvSpPr>
          <p:cNvPr id="6" name="Marcador de Posição de Conteúdo 5"/>
          <p:cNvSpPr>
            <a:spLocks noGrp="1"/>
          </p:cNvSpPr>
          <p:nvPr>
            <p:ph sz="quarter" idx="4"/>
          </p:nvPr>
        </p:nvSpPr>
        <p:spPr>
          <a:xfrm>
            <a:off x="6172200" y="2505075"/>
            <a:ext cx="5183188" cy="3684588"/>
          </a:xfrm>
        </p:spPr>
        <p:txBody>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7" name="Marcador de Posição da Data 6"/>
          <p:cNvSpPr>
            <a:spLocks noGrp="1"/>
          </p:cNvSpPr>
          <p:nvPr>
            <p:ph type="dt" sz="half" idx="10"/>
          </p:nvPr>
        </p:nvSpPr>
        <p:spPr/>
        <p:txBody>
          <a:bodyPr/>
          <a:lstStyle/>
          <a:p>
            <a:fld id="{F363B6C3-D5CD-4108-BE0B-4B4236FF848F}" type="datetimeFigureOut">
              <a:rPr lang="en-GB" smtClean="0"/>
              <a:t>01/11/2017</a:t>
            </a:fld>
            <a:endParaRPr lang="en-GB"/>
          </a:p>
        </p:txBody>
      </p:sp>
      <p:sp>
        <p:nvSpPr>
          <p:cNvPr id="8" name="Marcador de Posição do Rodapé 7"/>
          <p:cNvSpPr>
            <a:spLocks noGrp="1"/>
          </p:cNvSpPr>
          <p:nvPr>
            <p:ph type="ftr" sz="quarter" idx="11"/>
          </p:nvPr>
        </p:nvSpPr>
        <p:spPr/>
        <p:txBody>
          <a:bodyPr/>
          <a:lstStyle/>
          <a:p>
            <a:endParaRPr lang="en-GB"/>
          </a:p>
        </p:txBody>
      </p:sp>
      <p:sp>
        <p:nvSpPr>
          <p:cNvPr id="9" name="Marcador de Posição do Número do Diapositivo 8"/>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34127858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PT"/>
              <a:t>Clique para editar o estilo</a:t>
            </a:r>
            <a:endParaRPr lang="en-GB"/>
          </a:p>
        </p:txBody>
      </p:sp>
      <p:sp>
        <p:nvSpPr>
          <p:cNvPr id="3" name="Marcador de Posição da Data 2"/>
          <p:cNvSpPr>
            <a:spLocks noGrp="1"/>
          </p:cNvSpPr>
          <p:nvPr>
            <p:ph type="dt" sz="half" idx="10"/>
          </p:nvPr>
        </p:nvSpPr>
        <p:spPr/>
        <p:txBody>
          <a:bodyPr/>
          <a:lstStyle/>
          <a:p>
            <a:fld id="{F363B6C3-D5CD-4108-BE0B-4B4236FF848F}" type="datetimeFigureOut">
              <a:rPr lang="en-GB" smtClean="0"/>
              <a:t>01/11/2017</a:t>
            </a:fld>
            <a:endParaRPr lang="en-GB"/>
          </a:p>
        </p:txBody>
      </p:sp>
      <p:sp>
        <p:nvSpPr>
          <p:cNvPr id="4" name="Marcador de Posição do Rodapé 3"/>
          <p:cNvSpPr>
            <a:spLocks noGrp="1"/>
          </p:cNvSpPr>
          <p:nvPr>
            <p:ph type="ftr" sz="quarter" idx="11"/>
          </p:nvPr>
        </p:nvSpPr>
        <p:spPr/>
        <p:txBody>
          <a:bodyPr/>
          <a:lstStyle/>
          <a:p>
            <a:endParaRPr lang="en-GB"/>
          </a:p>
        </p:txBody>
      </p:sp>
      <p:sp>
        <p:nvSpPr>
          <p:cNvPr id="5" name="Marcador de Posição do Número do Diapositivo 4"/>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1658384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Marcador de Posição da Data 1"/>
          <p:cNvSpPr>
            <a:spLocks noGrp="1"/>
          </p:cNvSpPr>
          <p:nvPr>
            <p:ph type="dt" sz="half" idx="10"/>
          </p:nvPr>
        </p:nvSpPr>
        <p:spPr/>
        <p:txBody>
          <a:bodyPr/>
          <a:lstStyle/>
          <a:p>
            <a:fld id="{F363B6C3-D5CD-4108-BE0B-4B4236FF848F}" type="datetimeFigureOut">
              <a:rPr lang="en-GB" smtClean="0"/>
              <a:t>01/11/2017</a:t>
            </a:fld>
            <a:endParaRPr lang="en-GB"/>
          </a:p>
        </p:txBody>
      </p:sp>
      <p:sp>
        <p:nvSpPr>
          <p:cNvPr id="3" name="Marcador de Posição do Rodapé 2"/>
          <p:cNvSpPr>
            <a:spLocks noGrp="1"/>
          </p:cNvSpPr>
          <p:nvPr>
            <p:ph type="ftr" sz="quarter" idx="11"/>
          </p:nvPr>
        </p:nvSpPr>
        <p:spPr/>
        <p:txBody>
          <a:bodyPr/>
          <a:lstStyle/>
          <a:p>
            <a:endParaRPr lang="en-GB"/>
          </a:p>
        </p:txBody>
      </p:sp>
      <p:sp>
        <p:nvSpPr>
          <p:cNvPr id="4" name="Marcador de Posição do Número do Diapositivo 3"/>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5805020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PT"/>
              <a:t>Clique para editar o estilo</a:t>
            </a:r>
            <a:endParaRPr lang="en-GB"/>
          </a:p>
        </p:txBody>
      </p:sp>
      <p:sp>
        <p:nvSpPr>
          <p:cNvPr id="3" name="Marcador de Posição de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o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p:cNvSpPr>
            <a:spLocks noGrp="1"/>
          </p:cNvSpPr>
          <p:nvPr>
            <p:ph type="dt" sz="half" idx="10"/>
          </p:nvPr>
        </p:nvSpPr>
        <p:spPr/>
        <p:txBody>
          <a:bodyPr/>
          <a:lstStyle/>
          <a:p>
            <a:fld id="{F363B6C3-D5CD-4108-BE0B-4B4236FF848F}" type="datetimeFigureOut">
              <a:rPr lang="en-GB" smtClean="0"/>
              <a:t>01/11/2017</a:t>
            </a:fld>
            <a:endParaRPr lang="en-GB"/>
          </a:p>
        </p:txBody>
      </p:sp>
      <p:sp>
        <p:nvSpPr>
          <p:cNvPr id="6" name="Marcador de Posição do Rodapé 5"/>
          <p:cNvSpPr>
            <a:spLocks noGrp="1"/>
          </p:cNvSpPr>
          <p:nvPr>
            <p:ph type="ftr" sz="quarter" idx="11"/>
          </p:nvPr>
        </p:nvSpPr>
        <p:spPr/>
        <p:txBody>
          <a:bodyPr/>
          <a:lstStyle/>
          <a:p>
            <a:endParaRPr lang="en-GB"/>
          </a:p>
        </p:txBody>
      </p:sp>
      <p:sp>
        <p:nvSpPr>
          <p:cNvPr id="7" name="Marcador de Posição do Número do Diapositivo 6"/>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3916158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PT"/>
              <a:t>Clique para editar o estilo</a:t>
            </a:r>
            <a:endParaRPr lang="en-GB"/>
          </a:p>
        </p:txBody>
      </p:sp>
      <p:sp>
        <p:nvSpPr>
          <p:cNvPr id="3" name="Marcador de Posição d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Marcador de Posição do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PT"/>
              <a:t>Editar os estilos de texto do Modelo Global</a:t>
            </a:r>
          </a:p>
        </p:txBody>
      </p:sp>
      <p:sp>
        <p:nvSpPr>
          <p:cNvPr id="5" name="Marcador de Posição da Data 4"/>
          <p:cNvSpPr>
            <a:spLocks noGrp="1"/>
          </p:cNvSpPr>
          <p:nvPr>
            <p:ph type="dt" sz="half" idx="10"/>
          </p:nvPr>
        </p:nvSpPr>
        <p:spPr/>
        <p:txBody>
          <a:bodyPr/>
          <a:lstStyle/>
          <a:p>
            <a:fld id="{F363B6C3-D5CD-4108-BE0B-4B4236FF848F}" type="datetimeFigureOut">
              <a:rPr lang="en-GB" smtClean="0"/>
              <a:t>01/11/2017</a:t>
            </a:fld>
            <a:endParaRPr lang="en-GB"/>
          </a:p>
        </p:txBody>
      </p:sp>
      <p:sp>
        <p:nvSpPr>
          <p:cNvPr id="6" name="Marcador de Posição do Rodapé 5"/>
          <p:cNvSpPr>
            <a:spLocks noGrp="1"/>
          </p:cNvSpPr>
          <p:nvPr>
            <p:ph type="ftr" sz="quarter" idx="11"/>
          </p:nvPr>
        </p:nvSpPr>
        <p:spPr/>
        <p:txBody>
          <a:bodyPr/>
          <a:lstStyle/>
          <a:p>
            <a:endParaRPr lang="en-GB"/>
          </a:p>
        </p:txBody>
      </p:sp>
      <p:sp>
        <p:nvSpPr>
          <p:cNvPr id="7" name="Marcador de Posição do Número do Diapositivo 6"/>
          <p:cNvSpPr>
            <a:spLocks noGrp="1"/>
          </p:cNvSpPr>
          <p:nvPr>
            <p:ph type="sldNum" sz="quarter" idx="12"/>
          </p:nvPr>
        </p:nvSpPr>
        <p:spPr/>
        <p:txBody>
          <a:bodyPr/>
          <a:lstStyle/>
          <a:p>
            <a:fld id="{B4338445-CB7F-4D53-8DB1-C9B91C31EFA2}" type="slidenum">
              <a:rPr lang="en-GB" smtClean="0"/>
              <a:t>‹nº›</a:t>
            </a:fld>
            <a:endParaRPr lang="en-GB"/>
          </a:p>
        </p:txBody>
      </p:sp>
    </p:spTree>
    <p:extLst>
      <p:ext uri="{BB962C8B-B14F-4D97-AF65-F5344CB8AC3E}">
        <p14:creationId xmlns:p14="http://schemas.microsoft.com/office/powerpoint/2010/main" val="271304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ção do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PT"/>
              <a:t>Clique para editar o estilo</a:t>
            </a:r>
            <a:endParaRPr lang="en-GB"/>
          </a:p>
        </p:txBody>
      </p:sp>
      <p:sp>
        <p:nvSpPr>
          <p:cNvPr id="3" name="Marcador de Posição do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PT"/>
              <a:t>Editar os estilos de texto do Modelo Global</a:t>
            </a:r>
          </a:p>
          <a:p>
            <a:pPr lvl="1"/>
            <a:r>
              <a:rPr lang="pt-PT"/>
              <a:t>Segundo nível</a:t>
            </a:r>
          </a:p>
          <a:p>
            <a:pPr lvl="2"/>
            <a:r>
              <a:rPr lang="pt-PT"/>
              <a:t>Terceiro nível</a:t>
            </a:r>
          </a:p>
          <a:p>
            <a:pPr lvl="3"/>
            <a:r>
              <a:rPr lang="pt-PT"/>
              <a:t>Quarto nível</a:t>
            </a:r>
          </a:p>
          <a:p>
            <a:pPr lvl="4"/>
            <a:r>
              <a:rPr lang="pt-PT"/>
              <a:t>Quinto nível</a:t>
            </a:r>
            <a:endParaRPr lang="en-GB"/>
          </a:p>
        </p:txBody>
      </p:sp>
      <p:sp>
        <p:nvSpPr>
          <p:cNvPr id="4" name="Marcador de Posição d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63B6C3-D5CD-4108-BE0B-4B4236FF848F}" type="datetimeFigureOut">
              <a:rPr lang="en-GB" smtClean="0"/>
              <a:t>01/11/2017</a:t>
            </a:fld>
            <a:endParaRPr lang="en-GB"/>
          </a:p>
        </p:txBody>
      </p:sp>
      <p:sp>
        <p:nvSpPr>
          <p:cNvPr id="5" name="Marcador de Posição do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Marcador de Posição do Número do Diapositivo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338445-CB7F-4D53-8DB1-C9B91C31EFA2}" type="slidenum">
              <a:rPr lang="en-GB" smtClean="0"/>
              <a:t>‹nº›</a:t>
            </a:fld>
            <a:endParaRPr lang="en-GB"/>
          </a:p>
        </p:txBody>
      </p:sp>
    </p:spTree>
    <p:extLst>
      <p:ext uri="{BB962C8B-B14F-4D97-AF65-F5344CB8AC3E}">
        <p14:creationId xmlns:p14="http://schemas.microsoft.com/office/powerpoint/2010/main" val="3126099965"/>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86041" y="1972728"/>
            <a:ext cx="7221582" cy="2560320"/>
          </a:xfrm>
        </p:spPr>
        <p:txBody>
          <a:bodyPr>
            <a:normAutofit/>
          </a:bodyPr>
          <a:lstStyle/>
          <a:p>
            <a:pPr algn="l" defTabSz="914400">
              <a:lnSpc>
                <a:spcPct val="90000"/>
              </a:lnSpc>
              <a:spcBef>
                <a:spcPts val="0"/>
              </a:spcBef>
              <a:buNone/>
            </a:pPr>
            <a:r>
              <a:rPr lang="en-GB" sz="3600" b="1" dirty="0">
                <a:solidFill>
                  <a:srgbClr val="002060"/>
                </a:solidFill>
                <a:latin typeface="Yu Gothic UI" panose="020B0500000000000000" pitchFamily="34" charset="-128"/>
                <a:ea typeface="Yu Gothic UI" panose="020B0500000000000000" pitchFamily="34" charset="-128"/>
                <a:cs typeface="Khmer UI" panose="020B0502040204020203" pitchFamily="34" charset="0"/>
              </a:rPr>
              <a:t>Renesas MCU Car Rally 2018</a:t>
            </a:r>
            <a:r>
              <a:rPr lang="pt-PT" dirty="0">
                <a:solidFill>
                  <a:srgbClr val="595959"/>
                </a:solidFill>
                <a:latin typeface="Arial" panose="020B0604020202020204" pitchFamily="34" charset="0"/>
                <a:cs typeface="Arial" panose="020B0604020202020204" pitchFamily="34" charset="0"/>
              </a:rPr>
              <a:t/>
            </a:r>
            <a:br>
              <a:rPr lang="pt-PT" dirty="0">
                <a:solidFill>
                  <a:srgbClr val="595959"/>
                </a:solidFill>
                <a:latin typeface="Arial" panose="020B0604020202020204" pitchFamily="34" charset="0"/>
                <a:cs typeface="Arial" panose="020B0604020202020204" pitchFamily="34" charset="0"/>
              </a:rPr>
            </a:br>
            <a:endParaRPr lang="pt-PT" sz="4000" b="0" i="0" dirty="0">
              <a:solidFill>
                <a:srgbClr val="595959"/>
              </a:solidFill>
              <a:latin typeface="Arial" panose="020B0604020202020204" pitchFamily="34" charset="0"/>
              <a:cs typeface="Arial" panose="020B0604020202020204" pitchFamily="34" charset="0"/>
            </a:endParaRPr>
          </a:p>
        </p:txBody>
      </p:sp>
      <p:sp>
        <p:nvSpPr>
          <p:cNvPr id="3" name="Subtítulo 2"/>
          <p:cNvSpPr>
            <a:spLocks noGrp="1"/>
          </p:cNvSpPr>
          <p:nvPr>
            <p:ph type="subTitle" idx="1"/>
          </p:nvPr>
        </p:nvSpPr>
        <p:spPr>
          <a:xfrm>
            <a:off x="639454" y="3879641"/>
            <a:ext cx="5120640" cy="1600200"/>
          </a:xfrm>
        </p:spPr>
        <p:txBody>
          <a:bodyPr/>
          <a:lstStyle/>
          <a:p>
            <a:pPr marL="0" indent="0" algn="l">
              <a:buNone/>
            </a:pPr>
            <a:r>
              <a:rPr lang="en-US" dirty="0">
                <a:latin typeface="+mj-lt"/>
              </a:rPr>
              <a:t>Weekly Report</a:t>
            </a:r>
            <a:endParaRPr lang="en-US" sz="2400" b="0" i="0" dirty="0">
              <a:latin typeface="+mj-lt"/>
            </a:endParaRPr>
          </a:p>
        </p:txBody>
      </p:sp>
      <p:sp>
        <p:nvSpPr>
          <p:cNvPr id="4" name="CaixaDeTexto 3"/>
          <p:cNvSpPr txBox="1"/>
          <p:nvPr/>
        </p:nvSpPr>
        <p:spPr>
          <a:xfrm>
            <a:off x="639454" y="5301188"/>
            <a:ext cx="5259322" cy="1446550"/>
          </a:xfrm>
          <a:prstGeom prst="rect">
            <a:avLst/>
          </a:prstGeom>
          <a:noFill/>
        </p:spPr>
        <p:txBody>
          <a:bodyPr wrap="square" rtlCol="0">
            <a:spAutoFit/>
          </a:bodyPr>
          <a:lstStyle/>
          <a:p>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Students:</a:t>
            </a: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13013521</a:t>
            </a:r>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a:t>
            </a:r>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Thomas Brown </a:t>
            </a:r>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a:t>
            </a:r>
            <a:r>
              <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MEng Electrical and Electronic Engineering</a:t>
            </a: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15021106 </a:t>
            </a:r>
            <a:r>
              <a:rPr lang="en-GB" sz="1200" dirty="0" err="1">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Kayin</a:t>
            </a:r>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Templar–</a:t>
            </a:r>
            <a:r>
              <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MEng Electrical and Electronic Engineering</a:t>
            </a:r>
            <a:endPar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endParaRP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14031329 Miguel Santos –</a:t>
            </a:r>
            <a:r>
              <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 MEng Computer Systems Engineering</a:t>
            </a:r>
          </a:p>
          <a:p>
            <a:endPar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endParaRPr>
          </a:p>
          <a:p>
            <a:pPr algn="ctr"/>
            <a:endParaRPr lang="en-GB" sz="8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endParaRPr>
          </a:p>
          <a:p>
            <a:r>
              <a:rPr lang="en-GB" sz="1200" b="1"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Lecturer:</a:t>
            </a:r>
          </a:p>
          <a:p>
            <a:r>
              <a:rPr lang="en-GB" sz="1200" dirty="0">
                <a:solidFill>
                  <a:schemeClr val="tx1">
                    <a:lumMod val="50000"/>
                    <a:lumOff val="50000"/>
                  </a:schemeClr>
                </a:solidFill>
                <a:latin typeface="Yu Gothic UI" panose="020B0500000000000000" pitchFamily="34" charset="-128"/>
                <a:ea typeface="Yu Gothic UI" panose="020B0500000000000000" pitchFamily="34" charset="-128"/>
                <a:cs typeface="Arial" panose="020B0604020202020204" pitchFamily="34" charset="0"/>
              </a:rPr>
              <a:t>Prof Gouping Liu</a:t>
            </a:r>
          </a:p>
        </p:txBody>
      </p:sp>
      <p:sp>
        <p:nvSpPr>
          <p:cNvPr id="7" name="CaixaDeTexto 6"/>
          <p:cNvSpPr txBox="1"/>
          <p:nvPr/>
        </p:nvSpPr>
        <p:spPr>
          <a:xfrm>
            <a:off x="2201776" y="195392"/>
            <a:ext cx="4641395" cy="307777"/>
          </a:xfrm>
          <a:prstGeom prst="rect">
            <a:avLst/>
          </a:prstGeom>
          <a:noFill/>
        </p:spPr>
        <p:txBody>
          <a:bodyPr wrap="square" rtlCol="0">
            <a:spAutoFit/>
          </a:bodyPr>
          <a:lstStyle/>
          <a:p>
            <a:r>
              <a:rPr lang="en-GB" sz="1400" b="1" dirty="0">
                <a:solidFill>
                  <a:schemeClr val="tx1">
                    <a:lumMod val="50000"/>
                    <a:lumOff val="50000"/>
                  </a:schemeClr>
                </a:solidFill>
                <a:latin typeface="Yu Gothic UI" panose="020B0500000000000000" pitchFamily="34" charset="-128"/>
                <a:ea typeface="Yu Gothic UI" panose="020B0500000000000000" pitchFamily="34" charset="-128"/>
              </a:rPr>
              <a:t>Faculty of Computing, Engineering and Science</a:t>
            </a:r>
          </a:p>
        </p:txBody>
      </p:sp>
      <p:sp>
        <p:nvSpPr>
          <p:cNvPr id="8" name="CaixaDeTexto 7"/>
          <p:cNvSpPr txBox="1"/>
          <p:nvPr/>
        </p:nvSpPr>
        <p:spPr>
          <a:xfrm>
            <a:off x="2529438" y="436951"/>
            <a:ext cx="4641395" cy="523220"/>
          </a:xfrm>
          <a:prstGeom prst="rect">
            <a:avLst/>
          </a:prstGeom>
          <a:noFill/>
        </p:spPr>
        <p:txBody>
          <a:bodyPr wrap="square" rtlCol="0">
            <a:spAutoFit/>
          </a:bodyPr>
          <a:lstStyle/>
          <a:p>
            <a:r>
              <a:rPr lang="en-GB" sz="1400" dirty="0">
                <a:solidFill>
                  <a:schemeClr val="tx1">
                    <a:lumMod val="50000"/>
                    <a:lumOff val="50000"/>
                  </a:schemeClr>
                </a:solidFill>
                <a:latin typeface="Yu Gothic UI" panose="020B0500000000000000" pitchFamily="34" charset="-128"/>
                <a:ea typeface="Yu Gothic UI" panose="020B0500000000000000" pitchFamily="34" charset="-128"/>
              </a:rPr>
              <a:t>University of South Wales – 2017/18</a:t>
            </a:r>
          </a:p>
          <a:p>
            <a:endParaRPr lang="en-GB" sz="1400" dirty="0">
              <a:solidFill>
                <a:schemeClr val="tx1">
                  <a:lumMod val="50000"/>
                  <a:lumOff val="50000"/>
                </a:schemeClr>
              </a:solidFill>
            </a:endParaRPr>
          </a:p>
        </p:txBody>
      </p:sp>
      <p:sp>
        <p:nvSpPr>
          <p:cNvPr id="11" name="CaixaDeTexto 10"/>
          <p:cNvSpPr txBox="1"/>
          <p:nvPr/>
        </p:nvSpPr>
        <p:spPr>
          <a:xfrm>
            <a:off x="2852459" y="904656"/>
            <a:ext cx="2311851" cy="646331"/>
          </a:xfrm>
          <a:prstGeom prst="rect">
            <a:avLst/>
          </a:prstGeom>
          <a:noFill/>
        </p:spPr>
        <p:txBody>
          <a:bodyPr wrap="none" rtlCol="0">
            <a:spAutoFit/>
          </a:bodyPr>
          <a:lstStyle/>
          <a:p>
            <a:r>
              <a:rPr lang="en-GB" b="1" dirty="0">
                <a:solidFill>
                  <a:schemeClr val="tx1">
                    <a:lumMod val="65000"/>
                    <a:lumOff val="35000"/>
                  </a:schemeClr>
                </a:solidFill>
                <a:latin typeface="Yu Gothic UI" panose="020B0500000000000000" pitchFamily="34" charset="-128"/>
                <a:ea typeface="Yu Gothic UI" panose="020B0500000000000000" pitchFamily="34" charset="-128"/>
              </a:rPr>
              <a:t>MEng Group Project</a:t>
            </a:r>
          </a:p>
          <a:p>
            <a:endParaRPr lang="en-GB" dirty="0"/>
          </a:p>
        </p:txBody>
      </p:sp>
      <p:sp>
        <p:nvSpPr>
          <p:cNvPr id="30" name="Retângulo 29"/>
          <p:cNvSpPr/>
          <p:nvPr/>
        </p:nvSpPr>
        <p:spPr>
          <a:xfrm rot="20571027">
            <a:off x="7161720" y="-112802"/>
            <a:ext cx="58493" cy="460515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Retângulo 30"/>
          <p:cNvSpPr/>
          <p:nvPr/>
        </p:nvSpPr>
        <p:spPr>
          <a:xfrm rot="1276591">
            <a:off x="7331677" y="4259756"/>
            <a:ext cx="70019" cy="270561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2050" name="Picture 2" descr="uni_usw_logo"/>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32860" y="0"/>
            <a:ext cx="1511300" cy="1550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Marcador de Posição da Imagem 5"/>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132" t="390" r="10630" b="390"/>
          <a:stretch/>
        </p:blipFill>
        <p:spPr>
          <a:xfrm>
            <a:off x="6539958" y="0"/>
            <a:ext cx="6120000" cy="6858000"/>
          </a:xfrm>
        </p:spPr>
      </p:pic>
    </p:spTree>
    <p:extLst>
      <p:ext uri="{BB962C8B-B14F-4D97-AF65-F5344CB8AC3E}">
        <p14:creationId xmlns:p14="http://schemas.microsoft.com/office/powerpoint/2010/main" val="34109806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This week’s developments - detailed</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10</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5" name="Marcador de Posição de Conteúdo 4"/>
          <p:cNvSpPr>
            <a:spLocks noGrp="1"/>
          </p:cNvSpPr>
          <p:nvPr>
            <p:ph idx="1"/>
          </p:nvPr>
        </p:nvSpPr>
        <p:spPr>
          <a:xfrm>
            <a:off x="838200" y="1690688"/>
            <a:ext cx="10515600" cy="4351338"/>
          </a:xfrm>
        </p:spPr>
        <p:txBody>
          <a:bodyPr/>
          <a:lstStyle/>
          <a:p>
            <a:pPr>
              <a:lnSpc>
                <a:spcPct val="100000"/>
              </a:lnSpc>
              <a:buFont typeface="Wingdings" panose="05000000000000000000" pitchFamily="2" charset="2"/>
              <a:buChar char="v"/>
            </a:pPr>
            <a:r>
              <a:rPr lang="en-GB" dirty="0">
                <a:latin typeface="Yu Gothic UI" panose="020B0500000000000000" pitchFamily="34" charset="-128"/>
                <a:ea typeface="Yu Gothic UI" panose="020B0500000000000000" pitchFamily="34" charset="-128"/>
              </a:rPr>
              <a:t>Power Performance Testing for battery</a:t>
            </a:r>
          </a:p>
          <a:p>
            <a:pPr>
              <a:lnSpc>
                <a:spcPct val="100000"/>
              </a:lnSpc>
              <a:buFont typeface="Wingdings" panose="05000000000000000000" pitchFamily="2" charset="2"/>
              <a:buChar char="v"/>
            </a:pPr>
            <a:endParaRPr lang="en-GB" dirty="0"/>
          </a:p>
          <a:p>
            <a:pPr>
              <a:lnSpc>
                <a:spcPct val="100000"/>
              </a:lnSpc>
            </a:pPr>
            <a:r>
              <a:rPr lang="en-GB" dirty="0">
                <a:latin typeface="Yu Gothic UI" panose="020B0500000000000000" pitchFamily="34" charset="-128"/>
                <a:ea typeface="Yu Gothic UI" panose="020B0500000000000000" pitchFamily="34" charset="-128"/>
              </a:rPr>
              <a:t>Treadmill for testing has been found</a:t>
            </a:r>
          </a:p>
          <a:p>
            <a:pPr>
              <a:lnSpc>
                <a:spcPct val="100000"/>
              </a:lnSpc>
            </a:pPr>
            <a:endParaRPr lang="en-GB" dirty="0"/>
          </a:p>
          <a:p>
            <a:pPr>
              <a:lnSpc>
                <a:spcPct val="100000"/>
              </a:lnSpc>
            </a:pPr>
            <a:r>
              <a:rPr lang="en-GB" dirty="0">
                <a:latin typeface="Yu Gothic UI" panose="020B0500000000000000" pitchFamily="34" charset="-128"/>
                <a:ea typeface="Yu Gothic UI" panose="020B0500000000000000" pitchFamily="34" charset="-128"/>
              </a:rPr>
              <a:t>As soon as we are ready we can test the current draw of the car</a:t>
            </a:r>
          </a:p>
        </p:txBody>
      </p:sp>
    </p:spTree>
    <p:extLst>
      <p:ext uri="{BB962C8B-B14F-4D97-AF65-F5344CB8AC3E}">
        <p14:creationId xmlns:p14="http://schemas.microsoft.com/office/powerpoint/2010/main" val="37709566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This week’s developments - detailed</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11</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5" name="Marcador de Posição de Conteúdo 4"/>
          <p:cNvSpPr>
            <a:spLocks noGrp="1"/>
          </p:cNvSpPr>
          <p:nvPr>
            <p:ph idx="1"/>
          </p:nvPr>
        </p:nvSpPr>
        <p:spPr>
          <a:xfrm>
            <a:off x="838200" y="1690688"/>
            <a:ext cx="6532984" cy="4351338"/>
          </a:xfrm>
        </p:spPr>
        <p:txBody>
          <a:bodyPr>
            <a:normAutofit/>
          </a:bodyPr>
          <a:lstStyle/>
          <a:p>
            <a:pPr>
              <a:lnSpc>
                <a:spcPct val="100000"/>
              </a:lnSpc>
              <a:buFont typeface="Wingdings" panose="05000000000000000000" pitchFamily="2" charset="2"/>
              <a:buChar char="v"/>
            </a:pPr>
            <a:r>
              <a:rPr lang="en-GB" sz="2400" dirty="0">
                <a:latin typeface="Yu Gothic UI" panose="020B0500000000000000" pitchFamily="34" charset="-128"/>
                <a:ea typeface="Yu Gothic UI" panose="020B0500000000000000" pitchFamily="34" charset="-128"/>
              </a:rPr>
              <a:t>PID testing plan</a:t>
            </a:r>
          </a:p>
          <a:p>
            <a:pPr marL="0" indent="0">
              <a:lnSpc>
                <a:spcPct val="100000"/>
              </a:lnSpc>
              <a:buNone/>
            </a:pPr>
            <a:endParaRPr lang="en-GB" sz="2400" dirty="0">
              <a:latin typeface="Yu Gothic UI" panose="020B0500000000000000" pitchFamily="34" charset="-128"/>
              <a:ea typeface="Yu Gothic UI" panose="020B0500000000000000" pitchFamily="34" charset="-128"/>
            </a:endParaRPr>
          </a:p>
          <a:p>
            <a:pPr>
              <a:lnSpc>
                <a:spcPct val="100000"/>
              </a:lnSpc>
            </a:pPr>
            <a:r>
              <a:rPr lang="en-GB" sz="2400" dirty="0">
                <a:latin typeface="Yu Gothic UI" panose="020B0500000000000000" pitchFamily="34" charset="-128"/>
                <a:ea typeface="Yu Gothic UI" panose="020B0500000000000000" pitchFamily="34" charset="-128"/>
              </a:rPr>
              <a:t>Create code that logs error from line</a:t>
            </a:r>
          </a:p>
          <a:p>
            <a:pPr>
              <a:lnSpc>
                <a:spcPct val="100000"/>
              </a:lnSpc>
            </a:pPr>
            <a:r>
              <a:rPr lang="en-GB" sz="2400" dirty="0">
                <a:latin typeface="Yu Gothic UI" panose="020B0500000000000000" pitchFamily="34" charset="-128"/>
                <a:ea typeface="Yu Gothic UI" panose="020B0500000000000000" pitchFamily="34" charset="-128"/>
              </a:rPr>
              <a:t>Give the servo inputs from 0° to 60°</a:t>
            </a:r>
          </a:p>
          <a:p>
            <a:pPr>
              <a:lnSpc>
                <a:spcPct val="100000"/>
              </a:lnSpc>
            </a:pPr>
            <a:r>
              <a:rPr lang="en-GB" sz="2400" dirty="0">
                <a:latin typeface="Yu Gothic UI" panose="020B0500000000000000" pitchFamily="34" charset="-128"/>
                <a:ea typeface="Yu Gothic UI" panose="020B0500000000000000" pitchFamily="34" charset="-128"/>
              </a:rPr>
              <a:t>Plot error/time response to different servo input</a:t>
            </a:r>
          </a:p>
          <a:p>
            <a:pPr>
              <a:lnSpc>
                <a:spcPct val="100000"/>
              </a:lnSpc>
            </a:pPr>
            <a:endParaRPr lang="en-GB" dirty="0">
              <a:latin typeface="Yu Gothic UI" panose="020B0500000000000000" pitchFamily="34" charset="-128"/>
              <a:ea typeface="Yu Gothic UI" panose="020B0500000000000000" pitchFamily="34" charset="-128"/>
            </a:endParaRPr>
          </a:p>
          <a:p>
            <a:pPr>
              <a:lnSpc>
                <a:spcPct val="100000"/>
              </a:lnSpc>
            </a:pPr>
            <a:r>
              <a:rPr lang="en-GB" sz="2400" dirty="0">
                <a:latin typeface="Yu Gothic UI" panose="020B0500000000000000" pitchFamily="34" charset="-128"/>
                <a:ea typeface="Yu Gothic UI" panose="020B0500000000000000" pitchFamily="34" charset="-128"/>
              </a:rPr>
              <a:t>This will give a model to build the PID around</a:t>
            </a:r>
          </a:p>
          <a:p>
            <a:pPr>
              <a:lnSpc>
                <a:spcPct val="100000"/>
              </a:lnSpc>
              <a:buFont typeface="Wingdings" panose="05000000000000000000" pitchFamily="2" charset="2"/>
              <a:buChar char="v"/>
            </a:pPr>
            <a:endParaRPr lang="en-GB" dirty="0"/>
          </a:p>
          <a:p>
            <a:pPr marL="0" indent="0">
              <a:lnSpc>
                <a:spcPct val="100000"/>
              </a:lnSpc>
              <a:buNone/>
            </a:pPr>
            <a:endParaRPr lang="en-GB" dirty="0"/>
          </a:p>
        </p:txBody>
      </p:sp>
      <p:pic>
        <p:nvPicPr>
          <p:cNvPr id="3" name="Picture 2">
            <a:extLst>
              <a:ext uri="{FF2B5EF4-FFF2-40B4-BE49-F238E27FC236}">
                <a16:creationId xmlns:a16="http://schemas.microsoft.com/office/drawing/2014/main" id="{CA63BFC2-1FDB-46A7-97A3-F4CD2E6EB9E0}"/>
              </a:ext>
            </a:extLst>
          </p:cNvPr>
          <p:cNvPicPr>
            <a:picLocks noChangeAspect="1"/>
          </p:cNvPicPr>
          <p:nvPr/>
        </p:nvPicPr>
        <p:blipFill>
          <a:blip r:embed="rId2"/>
          <a:stretch>
            <a:fillRect/>
          </a:stretch>
        </p:blipFill>
        <p:spPr>
          <a:xfrm>
            <a:off x="7511142" y="3587820"/>
            <a:ext cx="4438261" cy="2138225"/>
          </a:xfrm>
          <a:prstGeom prst="rect">
            <a:avLst/>
          </a:prstGeom>
        </p:spPr>
      </p:pic>
      <p:pic>
        <p:nvPicPr>
          <p:cNvPr id="8" name="Picture 7">
            <a:extLst>
              <a:ext uri="{FF2B5EF4-FFF2-40B4-BE49-F238E27FC236}">
                <a16:creationId xmlns:a16="http://schemas.microsoft.com/office/drawing/2014/main" id="{2FE621B0-C2E1-4D21-9724-18C3C9ADE046}"/>
              </a:ext>
            </a:extLst>
          </p:cNvPr>
          <p:cNvPicPr>
            <a:picLocks noChangeAspect="1"/>
          </p:cNvPicPr>
          <p:nvPr/>
        </p:nvPicPr>
        <p:blipFill>
          <a:blip r:embed="rId3"/>
          <a:stretch>
            <a:fillRect/>
          </a:stretch>
        </p:blipFill>
        <p:spPr>
          <a:xfrm>
            <a:off x="7511142" y="1472568"/>
            <a:ext cx="4316380" cy="2055825"/>
          </a:xfrm>
          <a:prstGeom prst="rect">
            <a:avLst/>
          </a:prstGeom>
        </p:spPr>
      </p:pic>
    </p:spTree>
    <p:extLst>
      <p:ext uri="{BB962C8B-B14F-4D97-AF65-F5344CB8AC3E}">
        <p14:creationId xmlns:p14="http://schemas.microsoft.com/office/powerpoint/2010/main" val="24592335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This week’s developments - detailed</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12</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10609729" cy="4351338"/>
          </a:xfrm>
        </p:spPr>
        <p:txBody>
          <a:bodyPr>
            <a:normAutofit/>
          </a:bodyPr>
          <a:lstStyle/>
          <a:p>
            <a:pPr>
              <a:lnSpc>
                <a:spcPct val="100000"/>
              </a:lnSpc>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Finally, the last development of this week was the Bill of Materials that should cover every component in this project.</a:t>
            </a:r>
          </a:p>
          <a:p>
            <a:pPr marL="0" indent="0">
              <a:buNone/>
            </a:pPr>
            <a:endParaRPr lang="en-GB" sz="1800" dirty="0">
              <a:latin typeface="Yu Gothic UI" panose="020B0500000000000000" pitchFamily="34" charset="-128"/>
              <a:ea typeface="Yu Gothic UI" panose="020B0500000000000000" pitchFamily="34" charset="-128"/>
            </a:endParaRPr>
          </a:p>
          <a:p>
            <a:pPr marL="0" indent="0">
              <a:buNone/>
            </a:pPr>
            <a:endParaRPr lang="en-GB" sz="1800" dirty="0">
              <a:latin typeface="Yu Gothic UI" panose="020B0500000000000000" pitchFamily="34" charset="-128"/>
              <a:ea typeface="Yu Gothic UI" panose="020B0500000000000000" pitchFamily="34" charset="-128"/>
            </a:endParaRPr>
          </a:p>
          <a:p>
            <a:endParaRPr lang="en-GB" sz="1800" dirty="0">
              <a:latin typeface="Yu Gothic UI" panose="020B0500000000000000" pitchFamily="34" charset="-128"/>
              <a:ea typeface="Yu Gothic UI" panose="020B0500000000000000" pitchFamily="34" charset="-128"/>
            </a:endParaRPr>
          </a:p>
          <a:p>
            <a:pPr marL="0" indent="0">
              <a:buNone/>
            </a:pPr>
            <a:endParaRPr lang="en-GB" sz="1800" dirty="0">
              <a:latin typeface="Yu Gothic UI" panose="020B0500000000000000" pitchFamily="34" charset="-128"/>
              <a:ea typeface="Yu Gothic UI" panose="020B0500000000000000" pitchFamily="34" charset="-128"/>
            </a:endParaRPr>
          </a:p>
          <a:p>
            <a:pPr marL="0" indent="0">
              <a:buNone/>
            </a:pPr>
            <a:endParaRPr lang="en-GB" sz="1800"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graphicFrame>
        <p:nvGraphicFramePr>
          <p:cNvPr id="3" name="Table 2">
            <a:extLst>
              <a:ext uri="{FF2B5EF4-FFF2-40B4-BE49-F238E27FC236}">
                <a16:creationId xmlns:a16="http://schemas.microsoft.com/office/drawing/2014/main" id="{8D000B19-C90D-4133-A205-111C21E1F2AB}"/>
              </a:ext>
            </a:extLst>
          </p:cNvPr>
          <p:cNvGraphicFramePr>
            <a:graphicFrameLocks noGrp="1"/>
          </p:cNvGraphicFramePr>
          <p:nvPr>
            <p:extLst>
              <p:ext uri="{D42A27DB-BD31-4B8C-83A1-F6EECF244321}">
                <p14:modId xmlns:p14="http://schemas.microsoft.com/office/powerpoint/2010/main" val="1822269434"/>
              </p:ext>
            </p:extLst>
          </p:nvPr>
        </p:nvGraphicFramePr>
        <p:xfrm>
          <a:off x="838200" y="2575627"/>
          <a:ext cx="10609728" cy="2595880"/>
        </p:xfrm>
        <a:graphic>
          <a:graphicData uri="http://schemas.openxmlformats.org/drawingml/2006/table">
            <a:tbl>
              <a:tblPr firstRow="1" bandRow="1">
                <a:tableStyleId>{7DF18680-E054-41AD-8BC1-D1AEF772440D}</a:tableStyleId>
              </a:tblPr>
              <a:tblGrid>
                <a:gridCol w="5263836">
                  <a:extLst>
                    <a:ext uri="{9D8B030D-6E8A-4147-A177-3AD203B41FA5}">
                      <a16:colId xmlns:a16="http://schemas.microsoft.com/office/drawing/2014/main" val="1340773767"/>
                    </a:ext>
                  </a:extLst>
                </a:gridCol>
                <a:gridCol w="1050202">
                  <a:extLst>
                    <a:ext uri="{9D8B030D-6E8A-4147-A177-3AD203B41FA5}">
                      <a16:colId xmlns:a16="http://schemas.microsoft.com/office/drawing/2014/main" val="3090534239"/>
                    </a:ext>
                  </a:extLst>
                </a:gridCol>
                <a:gridCol w="3240887">
                  <a:extLst>
                    <a:ext uri="{9D8B030D-6E8A-4147-A177-3AD203B41FA5}">
                      <a16:colId xmlns:a16="http://schemas.microsoft.com/office/drawing/2014/main" val="3077789312"/>
                    </a:ext>
                  </a:extLst>
                </a:gridCol>
                <a:gridCol w="1054803">
                  <a:extLst>
                    <a:ext uri="{9D8B030D-6E8A-4147-A177-3AD203B41FA5}">
                      <a16:colId xmlns:a16="http://schemas.microsoft.com/office/drawing/2014/main" val="2660146050"/>
                    </a:ext>
                  </a:extLst>
                </a:gridCol>
              </a:tblGrid>
              <a:tr h="370840">
                <a:tc>
                  <a:txBody>
                    <a:bodyPr/>
                    <a:lstStyle/>
                    <a:p>
                      <a:r>
                        <a:rPr lang="en-GB" dirty="0"/>
                        <a:t>Item</a:t>
                      </a:r>
                    </a:p>
                  </a:txBody>
                  <a:tcPr/>
                </a:tc>
                <a:tc>
                  <a:txBody>
                    <a:bodyPr/>
                    <a:lstStyle/>
                    <a:p>
                      <a:r>
                        <a:rPr lang="en-GB" dirty="0"/>
                        <a:t>Number</a:t>
                      </a:r>
                    </a:p>
                  </a:txBody>
                  <a:tcPr/>
                </a:tc>
                <a:tc>
                  <a:txBody>
                    <a:bodyPr/>
                    <a:lstStyle/>
                    <a:p>
                      <a:r>
                        <a:rPr lang="en-GB" dirty="0"/>
                        <a:t>Use</a:t>
                      </a:r>
                    </a:p>
                  </a:txBody>
                  <a:tcPr/>
                </a:tc>
                <a:tc>
                  <a:txBody>
                    <a:bodyPr/>
                    <a:lstStyle/>
                    <a:p>
                      <a:r>
                        <a:rPr lang="en-GB" dirty="0"/>
                        <a:t>Cost/£</a:t>
                      </a:r>
                    </a:p>
                  </a:txBody>
                  <a:tcPr/>
                </a:tc>
                <a:extLst>
                  <a:ext uri="{0D108BD9-81ED-4DB2-BD59-A6C34878D82A}">
                    <a16:rowId xmlns:a16="http://schemas.microsoft.com/office/drawing/2014/main" val="2928358517"/>
                  </a:ext>
                </a:extLst>
              </a:tr>
              <a:tr h="370840">
                <a:tc>
                  <a:txBody>
                    <a:bodyPr/>
                    <a:lstStyle/>
                    <a:p>
                      <a:r>
                        <a:rPr lang="en-GB" dirty="0"/>
                        <a:t>Honeywell SS411A, Bipolar Hall Effect Sensor, 3-Pin</a:t>
                      </a:r>
                    </a:p>
                  </a:txBody>
                  <a:tcPr/>
                </a:tc>
                <a:tc>
                  <a:txBody>
                    <a:bodyPr/>
                    <a:lstStyle/>
                    <a:p>
                      <a:r>
                        <a:rPr lang="en-GB" dirty="0"/>
                        <a:t>2</a:t>
                      </a:r>
                    </a:p>
                  </a:txBody>
                  <a:tcPr/>
                </a:tc>
                <a:tc>
                  <a:txBody>
                    <a:bodyPr/>
                    <a:lstStyle/>
                    <a:p>
                      <a:r>
                        <a:rPr lang="en-GB" dirty="0"/>
                        <a:t>Speed Control</a:t>
                      </a:r>
                    </a:p>
                  </a:txBody>
                  <a:tcPr/>
                </a:tc>
                <a:tc>
                  <a:txBody>
                    <a:bodyPr/>
                    <a:lstStyle/>
                    <a:p>
                      <a:r>
                        <a:rPr lang="en-GB" dirty="0"/>
                        <a:t>2.58</a:t>
                      </a:r>
                    </a:p>
                  </a:txBody>
                  <a:tcPr/>
                </a:tc>
                <a:extLst>
                  <a:ext uri="{0D108BD9-81ED-4DB2-BD59-A6C34878D82A}">
                    <a16:rowId xmlns:a16="http://schemas.microsoft.com/office/drawing/2014/main" val="1482073925"/>
                  </a:ext>
                </a:extLst>
              </a:tr>
              <a:tr h="370840">
                <a:tc>
                  <a:txBody>
                    <a:bodyPr/>
                    <a:lstStyle/>
                    <a:p>
                      <a:r>
                        <a:rPr lang="en-GB" dirty="0"/>
                        <a:t>ADXL335 - 5V ready triple-axis accelerometer</a:t>
                      </a:r>
                    </a:p>
                  </a:txBody>
                  <a:tcPr/>
                </a:tc>
                <a:tc>
                  <a:txBody>
                    <a:bodyPr/>
                    <a:lstStyle/>
                    <a:p>
                      <a:r>
                        <a:rPr lang="en-GB" dirty="0"/>
                        <a:t>1</a:t>
                      </a:r>
                    </a:p>
                  </a:txBody>
                  <a:tcPr/>
                </a:tc>
                <a:tc>
                  <a:txBody>
                    <a:bodyPr/>
                    <a:lstStyle/>
                    <a:p>
                      <a:r>
                        <a:rPr lang="en-GB" dirty="0"/>
                        <a:t>Speed Control</a:t>
                      </a:r>
                    </a:p>
                  </a:txBody>
                  <a:tcPr/>
                </a:tc>
                <a:tc>
                  <a:txBody>
                    <a:bodyPr/>
                    <a:lstStyle/>
                    <a:p>
                      <a:r>
                        <a:rPr lang="en-GB" sz="1800" b="0" i="0" kern="1200" dirty="0">
                          <a:solidFill>
                            <a:schemeClr val="dk1"/>
                          </a:solidFill>
                          <a:effectLst/>
                          <a:latin typeface="+mn-lt"/>
                          <a:ea typeface="+mn-ea"/>
                          <a:cs typeface="+mn-cs"/>
                        </a:rPr>
                        <a:t>11.24</a:t>
                      </a:r>
                      <a:endParaRPr lang="en-GB" dirty="0"/>
                    </a:p>
                  </a:txBody>
                  <a:tcPr/>
                </a:tc>
                <a:extLst>
                  <a:ext uri="{0D108BD9-81ED-4DB2-BD59-A6C34878D82A}">
                    <a16:rowId xmlns:a16="http://schemas.microsoft.com/office/drawing/2014/main" val="4092354675"/>
                  </a:ext>
                </a:extLst>
              </a:tr>
              <a:tr h="370840">
                <a:tc>
                  <a:txBody>
                    <a:bodyPr/>
                    <a:lstStyle/>
                    <a:p>
                      <a:r>
                        <a:rPr lang="en-GB" dirty="0"/>
                        <a:t>LED</a:t>
                      </a:r>
                    </a:p>
                  </a:txBody>
                  <a:tcPr/>
                </a:tc>
                <a:tc>
                  <a:txBody>
                    <a:bodyPr/>
                    <a:lstStyle/>
                    <a:p>
                      <a:r>
                        <a:rPr lang="en-GB" dirty="0"/>
                        <a:t>1</a:t>
                      </a:r>
                    </a:p>
                  </a:txBody>
                  <a:tcPr/>
                </a:tc>
                <a:tc>
                  <a:txBody>
                    <a:bodyPr/>
                    <a:lstStyle/>
                    <a:p>
                      <a:r>
                        <a:rPr lang="en-GB" dirty="0"/>
                        <a:t>Battery Warning Light</a:t>
                      </a:r>
                    </a:p>
                  </a:txBody>
                  <a:tcPr/>
                </a:tc>
                <a:tc>
                  <a:txBody>
                    <a:bodyPr/>
                    <a:lstStyle/>
                    <a:p>
                      <a:r>
                        <a:rPr lang="en-GB" dirty="0"/>
                        <a:t>0.05</a:t>
                      </a:r>
                    </a:p>
                  </a:txBody>
                  <a:tcPr/>
                </a:tc>
                <a:extLst>
                  <a:ext uri="{0D108BD9-81ED-4DB2-BD59-A6C34878D82A}">
                    <a16:rowId xmlns:a16="http://schemas.microsoft.com/office/drawing/2014/main" val="1680515845"/>
                  </a:ext>
                </a:extLst>
              </a:tr>
              <a:tr h="370840">
                <a:tc>
                  <a:txBody>
                    <a:bodyPr/>
                    <a:lstStyle/>
                    <a:p>
                      <a:r>
                        <a:rPr lang="en-GB" dirty="0"/>
                        <a:t>5mm Neodymium Magnets</a:t>
                      </a:r>
                    </a:p>
                  </a:txBody>
                  <a:tcPr/>
                </a:tc>
                <a:tc>
                  <a:txBody>
                    <a:bodyPr/>
                    <a:lstStyle/>
                    <a:p>
                      <a:r>
                        <a:rPr lang="en-GB" dirty="0"/>
                        <a:t>1</a:t>
                      </a:r>
                    </a:p>
                  </a:txBody>
                  <a:tcPr/>
                </a:tc>
                <a:tc>
                  <a:txBody>
                    <a:bodyPr/>
                    <a:lstStyle/>
                    <a:p>
                      <a:r>
                        <a:rPr lang="en-GB" dirty="0"/>
                        <a:t>Speed Control</a:t>
                      </a:r>
                    </a:p>
                  </a:txBody>
                  <a:tcPr/>
                </a:tc>
                <a:tc>
                  <a:txBody>
                    <a:bodyPr/>
                    <a:lstStyle/>
                    <a:p>
                      <a:r>
                        <a:rPr lang="en-GB" dirty="0"/>
                        <a:t>5.24</a:t>
                      </a:r>
                    </a:p>
                  </a:txBody>
                  <a:tcPr/>
                </a:tc>
                <a:extLst>
                  <a:ext uri="{0D108BD9-81ED-4DB2-BD59-A6C34878D82A}">
                    <a16:rowId xmlns:a16="http://schemas.microsoft.com/office/drawing/2014/main" val="3571448336"/>
                  </a:ext>
                </a:extLst>
              </a:tr>
              <a:tr h="370840">
                <a:tc>
                  <a:txBody>
                    <a:bodyPr/>
                    <a:lstStyle/>
                    <a:p>
                      <a:r>
                        <a:rPr lang="en-GB" dirty="0"/>
                        <a:t>Battery (Unknown)</a:t>
                      </a:r>
                    </a:p>
                  </a:txBody>
                  <a:tcPr/>
                </a:tc>
                <a:tc>
                  <a:txBody>
                    <a:bodyPr/>
                    <a:lstStyle/>
                    <a:p>
                      <a:r>
                        <a:rPr lang="en-GB" dirty="0"/>
                        <a:t>1</a:t>
                      </a:r>
                    </a:p>
                  </a:txBody>
                  <a:tcPr/>
                </a:tc>
                <a:tc>
                  <a:txBody>
                    <a:bodyPr/>
                    <a:lstStyle/>
                    <a:p>
                      <a:r>
                        <a:rPr lang="en-GB" dirty="0"/>
                        <a:t>Power</a:t>
                      </a:r>
                    </a:p>
                  </a:txBody>
                  <a:tcPr/>
                </a:tc>
                <a:tc>
                  <a:txBody>
                    <a:bodyPr/>
                    <a:lstStyle/>
                    <a:p>
                      <a:r>
                        <a:rPr lang="en-GB" dirty="0"/>
                        <a:t>N/A</a:t>
                      </a:r>
                    </a:p>
                  </a:txBody>
                  <a:tcPr/>
                </a:tc>
                <a:extLst>
                  <a:ext uri="{0D108BD9-81ED-4DB2-BD59-A6C34878D82A}">
                    <a16:rowId xmlns:a16="http://schemas.microsoft.com/office/drawing/2014/main" val="2020295037"/>
                  </a:ext>
                </a:extLst>
              </a:tr>
              <a:tr h="370840">
                <a:tc>
                  <a:txBody>
                    <a:bodyPr/>
                    <a:lstStyle/>
                    <a:p>
                      <a:endParaRPr lang="en-GB" dirty="0"/>
                    </a:p>
                  </a:txBody>
                  <a:tcPr/>
                </a:tc>
                <a:tc>
                  <a:txBody>
                    <a:bodyPr/>
                    <a:lstStyle/>
                    <a:p>
                      <a:endParaRPr lang="en-GB" dirty="0"/>
                    </a:p>
                  </a:txBody>
                  <a:tcPr/>
                </a:tc>
                <a:tc>
                  <a:txBody>
                    <a:bodyPr/>
                    <a:lstStyle/>
                    <a:p>
                      <a:endParaRPr lang="en-GB" dirty="0"/>
                    </a:p>
                  </a:txBody>
                  <a:tcPr/>
                </a:tc>
                <a:tc>
                  <a:txBody>
                    <a:bodyPr/>
                    <a:lstStyle/>
                    <a:p>
                      <a:r>
                        <a:rPr lang="en-GB" dirty="0"/>
                        <a:t>19.11</a:t>
                      </a:r>
                    </a:p>
                  </a:txBody>
                  <a:tcPr/>
                </a:tc>
                <a:extLst>
                  <a:ext uri="{0D108BD9-81ED-4DB2-BD59-A6C34878D82A}">
                    <a16:rowId xmlns:a16="http://schemas.microsoft.com/office/drawing/2014/main" val="1228970102"/>
                  </a:ext>
                </a:extLst>
              </a:tr>
            </a:tbl>
          </a:graphicData>
        </a:graphic>
      </p:graphicFrame>
    </p:spTree>
    <p:extLst>
      <p:ext uri="{BB962C8B-B14F-4D97-AF65-F5344CB8AC3E}">
        <p14:creationId xmlns:p14="http://schemas.microsoft.com/office/powerpoint/2010/main" val="10466439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4"/>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Next week…</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13</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7" name="Retângulo 26"/>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4" name="Marcador de Posição de Conteúdo 13"/>
          <p:cNvSpPr>
            <a:spLocks noGrp="1"/>
          </p:cNvSpPr>
          <p:nvPr>
            <p:ph idx="1"/>
          </p:nvPr>
        </p:nvSpPr>
        <p:spPr>
          <a:xfrm>
            <a:off x="838200" y="1390650"/>
            <a:ext cx="11100262" cy="4351337"/>
          </a:xfrm>
        </p:spPr>
        <p:txBody>
          <a:bodyPr>
            <a:normAutofit/>
          </a:bodyPr>
          <a:lstStyle/>
          <a:p>
            <a:pPr lvl="1"/>
            <a:r>
              <a:rPr lang="en-GB" sz="2000" dirty="0">
                <a:latin typeface="Yu Gothic UI" panose="020B0500000000000000" pitchFamily="34" charset="-128"/>
                <a:ea typeface="Yu Gothic UI" panose="020B0500000000000000" pitchFamily="34" charset="-128"/>
              </a:rPr>
              <a:t>This coming week will be dedicated to:</a:t>
            </a:r>
          </a:p>
          <a:p>
            <a:pPr marL="1371600" lvl="2" indent="-457200">
              <a:lnSpc>
                <a:spcPct val="200000"/>
              </a:lnSpc>
              <a:buFont typeface="+mj-lt"/>
              <a:buAutoNum type="arabicPeriod"/>
            </a:pPr>
            <a:r>
              <a:rPr lang="en-GB" sz="1600" b="1" u="sng" dirty="0">
                <a:solidFill>
                  <a:srgbClr val="C00000"/>
                </a:solidFill>
                <a:latin typeface="Yu Gothic UI" panose="020B0500000000000000" pitchFamily="34" charset="-128"/>
                <a:ea typeface="Yu Gothic UI" panose="020B0500000000000000" pitchFamily="34" charset="-128"/>
              </a:rPr>
              <a:t>Assembling and soldering the car</a:t>
            </a:r>
          </a:p>
          <a:p>
            <a:pPr marL="1371600" lvl="2" indent="-457200">
              <a:lnSpc>
                <a:spcPct val="200000"/>
              </a:lnSpc>
              <a:buFont typeface="+mj-lt"/>
              <a:buAutoNum type="arabicPeriod"/>
            </a:pPr>
            <a:r>
              <a:rPr lang="en-GB" sz="1600" b="1" dirty="0">
                <a:solidFill>
                  <a:schemeClr val="accent2"/>
                </a:solidFill>
                <a:latin typeface="Yu Gothic UI" panose="020B0500000000000000" pitchFamily="34" charset="-128"/>
                <a:ea typeface="Yu Gothic UI" panose="020B0500000000000000" pitchFamily="34" charset="-128"/>
              </a:rPr>
              <a:t>Implementing drivers for the optical sensors</a:t>
            </a:r>
          </a:p>
          <a:p>
            <a:pPr marL="1371600" lvl="2" indent="-457200">
              <a:lnSpc>
                <a:spcPct val="200000"/>
              </a:lnSpc>
              <a:buFont typeface="+mj-lt"/>
              <a:buAutoNum type="arabicPeriod"/>
            </a:pPr>
            <a:r>
              <a:rPr lang="en-GB" sz="1600" b="1" dirty="0">
                <a:solidFill>
                  <a:schemeClr val="accent2"/>
                </a:solidFill>
                <a:latin typeface="Yu Gothic UI" panose="020B0500000000000000" pitchFamily="34" charset="-128"/>
                <a:ea typeface="Yu Gothic UI" panose="020B0500000000000000" pitchFamily="34" charset="-128"/>
              </a:rPr>
              <a:t>Completing/improving the theory for the PID controller</a:t>
            </a:r>
          </a:p>
          <a:p>
            <a:pPr marL="1371600" lvl="2" indent="-457200">
              <a:lnSpc>
                <a:spcPct val="200000"/>
              </a:lnSpc>
              <a:buFont typeface="+mj-lt"/>
              <a:buAutoNum type="arabicPeriod"/>
            </a:pPr>
            <a:r>
              <a:rPr lang="en-GB" sz="1600" b="1" dirty="0">
                <a:solidFill>
                  <a:schemeClr val="accent2"/>
                </a:solidFill>
                <a:latin typeface="Yu Gothic UI" panose="020B0500000000000000" pitchFamily="34" charset="-128"/>
                <a:ea typeface="Yu Gothic UI" panose="020B0500000000000000" pitchFamily="34" charset="-128"/>
              </a:rPr>
              <a:t>Beginning the implementation of the PID controller in software</a:t>
            </a:r>
            <a:endParaRPr lang="en-GB" sz="1600" b="1" dirty="0">
              <a:solidFill>
                <a:srgbClr val="C00000"/>
              </a:solidFill>
              <a:latin typeface="Yu Gothic UI" panose="020B0500000000000000" pitchFamily="34" charset="-128"/>
              <a:ea typeface="Yu Gothic UI" panose="020B0500000000000000" pitchFamily="34" charset="-128"/>
            </a:endParaRPr>
          </a:p>
          <a:p>
            <a:pPr marL="1371600" lvl="2" indent="-457200">
              <a:lnSpc>
                <a:spcPct val="200000"/>
              </a:lnSpc>
              <a:buFont typeface="+mj-lt"/>
              <a:buAutoNum type="arabicPeriod"/>
            </a:pPr>
            <a:r>
              <a:rPr lang="en-GB" sz="1600" b="1" dirty="0">
                <a:solidFill>
                  <a:schemeClr val="accent4">
                    <a:lumMod val="50000"/>
                  </a:schemeClr>
                </a:solidFill>
                <a:latin typeface="Yu Gothic UI" panose="020B0500000000000000" pitchFamily="34" charset="-128"/>
                <a:ea typeface="Yu Gothic UI" panose="020B0500000000000000" pitchFamily="34" charset="-128"/>
              </a:rPr>
              <a:t>Discovering the best battery using the treadmill</a:t>
            </a:r>
          </a:p>
          <a:p>
            <a:pPr marL="1371600" lvl="2" indent="-457200">
              <a:lnSpc>
                <a:spcPct val="200000"/>
              </a:lnSpc>
              <a:buFont typeface="+mj-lt"/>
              <a:buAutoNum type="arabicPeriod"/>
            </a:pPr>
            <a:r>
              <a:rPr lang="en-GB" sz="1600" b="1" dirty="0">
                <a:solidFill>
                  <a:schemeClr val="accent5">
                    <a:lumMod val="75000"/>
                  </a:schemeClr>
                </a:solidFill>
                <a:latin typeface="Yu Gothic UI" panose="020B0500000000000000" pitchFamily="34" charset="-128"/>
                <a:ea typeface="Yu Gothic UI" panose="020B0500000000000000" pitchFamily="34" charset="-128"/>
              </a:rPr>
              <a:t>Finishing up the communication protocol</a:t>
            </a:r>
          </a:p>
          <a:p>
            <a:pPr marL="1371600" lvl="2" indent="-457200">
              <a:lnSpc>
                <a:spcPct val="200000"/>
              </a:lnSpc>
              <a:buFont typeface="+mj-lt"/>
              <a:buAutoNum type="arabicPeriod"/>
            </a:pPr>
            <a:r>
              <a:rPr lang="en-GB" sz="1600" b="1" dirty="0">
                <a:solidFill>
                  <a:schemeClr val="accent5">
                    <a:lumMod val="75000"/>
                  </a:schemeClr>
                </a:solidFill>
                <a:latin typeface="Yu Gothic UI" panose="020B0500000000000000" pitchFamily="34" charset="-128"/>
                <a:ea typeface="Yu Gothic UI" panose="020B0500000000000000" pitchFamily="34" charset="-128"/>
              </a:rPr>
              <a:t>Completing the Java application (the graphs and plots are still not being used)</a:t>
            </a: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25945837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75000"/>
          </a:schemeClr>
        </a:solidFill>
        <a:effectLst/>
      </p:bgPr>
    </p:bg>
    <p:spTree>
      <p:nvGrpSpPr>
        <p:cNvPr id="1" name=""/>
        <p:cNvGrpSpPr/>
        <p:nvPr/>
      </p:nvGrpSpPr>
      <p:grpSpPr>
        <a:xfrm>
          <a:off x="0" y="0"/>
          <a:ext cx="0" cy="0"/>
          <a:chOff x="0" y="0"/>
          <a:chExt cx="0" cy="0"/>
        </a:xfrm>
      </p:grpSpPr>
      <p:sp>
        <p:nvSpPr>
          <p:cNvPr id="2" name="Título 1"/>
          <p:cNvSpPr>
            <a:spLocks noGrp="1"/>
          </p:cNvSpPr>
          <p:nvPr>
            <p:ph type="ctrTitle" idx="4294967295"/>
          </p:nvPr>
        </p:nvSpPr>
        <p:spPr>
          <a:xfrm>
            <a:off x="393571" y="2346901"/>
            <a:ext cx="9144000" cy="2387600"/>
          </a:xfrm>
        </p:spPr>
        <p:txBody>
          <a:bodyPr>
            <a:normAutofit/>
          </a:bodyPr>
          <a:lstStyle/>
          <a:p>
            <a:r>
              <a:rPr lang="en-GB" sz="11500" dirty="0">
                <a:solidFill>
                  <a:schemeClr val="bg1"/>
                </a:solidFill>
                <a:latin typeface="Yu Gothic Light" panose="020B0300000000000000" pitchFamily="34" charset="-128"/>
                <a:ea typeface="Yu Gothic Light" panose="020B0300000000000000" pitchFamily="34" charset="-128"/>
              </a:rPr>
              <a:t>Questions</a:t>
            </a:r>
            <a:r>
              <a:rPr lang="pt-PT" sz="11500" dirty="0">
                <a:solidFill>
                  <a:schemeClr val="bg1"/>
                </a:solidFill>
                <a:latin typeface="Yu Gothic Light" panose="020B0300000000000000" pitchFamily="34" charset="-128"/>
                <a:ea typeface="Yu Gothic Light" panose="020B0300000000000000" pitchFamily="34" charset="-128"/>
              </a:rPr>
              <a:t>?</a:t>
            </a:r>
          </a:p>
        </p:txBody>
      </p:sp>
    </p:spTree>
    <p:extLst>
      <p:ext uri="{BB962C8B-B14F-4D97-AF65-F5344CB8AC3E}">
        <p14:creationId xmlns:p14="http://schemas.microsoft.com/office/powerpoint/2010/main" val="210163385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tângulo 13"/>
          <p:cNvSpPr/>
          <p:nvPr/>
        </p:nvSpPr>
        <p:spPr>
          <a:xfrm>
            <a:off x="0" y="6507526"/>
            <a:ext cx="12192000" cy="361314"/>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7" name="Título 6"/>
          <p:cNvSpPr>
            <a:spLocks noGrp="1"/>
          </p:cNvSpPr>
          <p:nvPr>
            <p:ph type="title"/>
          </p:nvPr>
        </p:nvSpPr>
        <p:spPr/>
        <p:txBody>
          <a:bodyPr>
            <a:normAutofit/>
          </a:bodyPr>
          <a:lstStyle/>
          <a:p>
            <a:r>
              <a:rPr lang="en-GB" sz="4000" dirty="0">
                <a:latin typeface="Yu Gothic UI" panose="020B0500000000000000" pitchFamily="34" charset="-128"/>
                <a:ea typeface="Yu Gothic UI" panose="020B0500000000000000" pitchFamily="34" charset="-128"/>
                <a:cs typeface="Browallia New" panose="020B0604020202020204" pitchFamily="34" charset="-34"/>
              </a:rPr>
              <a:t>Week 7 – 1 November 2017</a:t>
            </a:r>
          </a:p>
        </p:txBody>
      </p:sp>
      <p:sp>
        <p:nvSpPr>
          <p:cNvPr id="10" name="Marcador de Posição de Conteúdo 9"/>
          <p:cNvSpPr>
            <a:spLocks noGrp="1"/>
          </p:cNvSpPr>
          <p:nvPr>
            <p:ph idx="1"/>
          </p:nvPr>
        </p:nvSpPr>
        <p:spPr>
          <a:xfrm>
            <a:off x="838201" y="1825625"/>
            <a:ext cx="11173690" cy="4351338"/>
          </a:xfrm>
        </p:spPr>
        <p:txBody>
          <a:bodyPr>
            <a:normAutofit/>
          </a:bodyPr>
          <a:lstStyle/>
          <a:p>
            <a:pPr marL="457200" indent="-457200">
              <a:lnSpc>
                <a:spcPct val="150000"/>
              </a:lnSpc>
              <a:buFont typeface="+mj-lt"/>
              <a:buAutoNum type="arabicPeriod"/>
            </a:pPr>
            <a:r>
              <a:rPr lang="en-GB" sz="2400" dirty="0">
                <a:latin typeface="Yu Gothic UI" panose="020B0500000000000000" pitchFamily="34" charset="-128"/>
                <a:ea typeface="Yu Gothic UI" panose="020B0500000000000000" pitchFamily="34" charset="-128"/>
                <a:cs typeface="Helvetica" panose="020B0604020202020204" pitchFamily="34" charset="0"/>
              </a:rPr>
              <a:t>This week’s developments</a:t>
            </a:r>
          </a:p>
          <a:p>
            <a:pPr marL="457200" indent="-457200">
              <a:lnSpc>
                <a:spcPct val="150000"/>
              </a:lnSpc>
              <a:buFont typeface="+mj-lt"/>
              <a:buAutoNum type="arabicPeriod"/>
            </a:pPr>
            <a:r>
              <a:rPr lang="en-GB" sz="2400" dirty="0">
                <a:latin typeface="Yu Gothic UI" panose="020B0500000000000000" pitchFamily="34" charset="-128"/>
                <a:ea typeface="Yu Gothic UI" panose="020B0500000000000000" pitchFamily="34" charset="-128"/>
                <a:cs typeface="Helvetica" panose="020B0604020202020204" pitchFamily="34" charset="0"/>
              </a:rPr>
              <a:t>Next week…</a:t>
            </a:r>
          </a:p>
          <a:p>
            <a:pPr marL="0" indent="0">
              <a:lnSpc>
                <a:spcPct val="150000"/>
              </a:lnSpc>
              <a:buNone/>
            </a:pPr>
            <a:endParaRPr lang="en-GB" sz="1800" dirty="0">
              <a:solidFill>
                <a:schemeClr val="bg2">
                  <a:lumMod val="50000"/>
                </a:schemeClr>
              </a:solidFill>
              <a:latin typeface="Yu Gothic UI" panose="020B0500000000000000" pitchFamily="34" charset="-128"/>
              <a:ea typeface="Yu Gothic UI" panose="020B0500000000000000" pitchFamily="34" charset="-128"/>
              <a:cs typeface="Helvetica" panose="020B0604020202020204" pitchFamily="34" charset="0"/>
            </a:endParaRPr>
          </a:p>
        </p:txBody>
      </p:sp>
      <p:sp>
        <p:nvSpPr>
          <p:cNvPr id="3" name="Marcador de Posição do Número do Diapositivo 2"/>
          <p:cNvSpPr>
            <a:spLocks noGrp="1"/>
          </p:cNvSpPr>
          <p:nvPr>
            <p:ph type="sldNum" sz="quarter" idx="12"/>
          </p:nvPr>
        </p:nvSpPr>
        <p:spPr>
          <a:xfrm>
            <a:off x="8617527" y="6492875"/>
            <a:ext cx="2743200" cy="365125"/>
          </a:xfrm>
        </p:spPr>
        <p:txBody>
          <a:bodyPr/>
          <a:lstStyle/>
          <a:p>
            <a:fld id="{4BFB379D-E116-4917-8EE6-11EB63CDF226}" type="slidenum">
              <a:rPr lang="en-GB" smtClean="0">
                <a:latin typeface="Yu Gothic UI" panose="020B0500000000000000" pitchFamily="34" charset="-128"/>
                <a:ea typeface="Yu Gothic UI" panose="020B0500000000000000" pitchFamily="34" charset="-128"/>
              </a:rPr>
              <a:t>2</a:t>
            </a:fld>
            <a:endParaRPr lang="en-GB"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507526"/>
            <a:ext cx="3416320" cy="253916"/>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dirty="0">
              <a:solidFill>
                <a:schemeClr val="tx2">
                  <a:lumMod val="60000"/>
                  <a:lumOff val="40000"/>
                </a:schemeClr>
              </a:solidFill>
            </a:endParaRPr>
          </a:p>
        </p:txBody>
      </p:sp>
      <p:sp>
        <p:nvSpPr>
          <p:cNvPr id="16" name="Retângulo 15"/>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pic>
        <p:nvPicPr>
          <p:cNvPr id="9" name="Imagem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907151" y="1705339"/>
            <a:ext cx="3038475" cy="3798093"/>
          </a:xfrm>
          <a:prstGeom prst="rect">
            <a:avLst/>
          </a:prstGeom>
        </p:spPr>
      </p:pic>
    </p:spTree>
    <p:extLst>
      <p:ext uri="{BB962C8B-B14F-4D97-AF65-F5344CB8AC3E}">
        <p14:creationId xmlns:p14="http://schemas.microsoft.com/office/powerpoint/2010/main" val="994098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This week’s developments</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3</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p:txBody>
          <a:bodyPr>
            <a:normAutofit/>
          </a:bodyPr>
          <a:lstStyle/>
          <a:p>
            <a:r>
              <a:rPr lang="en-GB" sz="1800" dirty="0">
                <a:latin typeface="Yu Gothic UI" panose="020B0500000000000000" pitchFamily="34" charset="-128"/>
                <a:ea typeface="Yu Gothic UI" panose="020B0500000000000000" pitchFamily="34" charset="-128"/>
              </a:rPr>
              <a:t>This week, we worked on:</a:t>
            </a:r>
          </a:p>
          <a:p>
            <a:pPr marL="800100" lvl="1" indent="-342900">
              <a:lnSpc>
                <a:spcPct val="200000"/>
              </a:lnSpc>
              <a:buFont typeface="+mj-lt"/>
              <a:buAutoNum type="arabicPeriod"/>
            </a:pPr>
            <a:r>
              <a:rPr lang="en-GB" sz="1600" b="1" dirty="0">
                <a:solidFill>
                  <a:schemeClr val="accent5">
                    <a:lumMod val="75000"/>
                  </a:schemeClr>
                </a:solidFill>
                <a:latin typeface="Yu Gothic UI" panose="020B0500000000000000" pitchFamily="34" charset="-128"/>
                <a:ea typeface="Yu Gothic UI" panose="020B0500000000000000" pitchFamily="34" charset="-128"/>
              </a:rPr>
              <a:t>Improvements on the wireless communication protocol</a:t>
            </a:r>
          </a:p>
          <a:p>
            <a:pPr marL="800100" lvl="1" indent="-342900">
              <a:lnSpc>
                <a:spcPct val="200000"/>
              </a:lnSpc>
              <a:buFont typeface="+mj-lt"/>
              <a:buAutoNum type="arabicPeriod"/>
            </a:pPr>
            <a:r>
              <a:rPr lang="en-GB" sz="1600" b="1" dirty="0">
                <a:solidFill>
                  <a:schemeClr val="accent5">
                    <a:lumMod val="75000"/>
                  </a:schemeClr>
                </a:solidFill>
                <a:latin typeface="Yu Gothic UI" panose="020B0500000000000000" pitchFamily="34" charset="-128"/>
                <a:ea typeface="Yu Gothic UI" panose="020B0500000000000000" pitchFamily="34" charset="-128"/>
              </a:rPr>
              <a:t>Improved the standard I/O of the microcontroller</a:t>
            </a:r>
          </a:p>
          <a:p>
            <a:pPr marL="800100" lvl="1" indent="-342900">
              <a:lnSpc>
                <a:spcPct val="200000"/>
              </a:lnSpc>
              <a:buFont typeface="+mj-lt"/>
              <a:buAutoNum type="arabicPeriod"/>
            </a:pPr>
            <a:r>
              <a:rPr lang="en-GB" sz="1600" b="1" dirty="0">
                <a:solidFill>
                  <a:schemeClr val="accent5">
                    <a:lumMod val="75000"/>
                  </a:schemeClr>
                </a:solidFill>
                <a:latin typeface="Yu Gothic UI" panose="020B0500000000000000" pitchFamily="34" charset="-128"/>
                <a:ea typeface="Yu Gothic UI" panose="020B0500000000000000" pitchFamily="34" charset="-128"/>
              </a:rPr>
              <a:t>Addition of a basic command line </a:t>
            </a:r>
            <a:r>
              <a:rPr lang="en-GB" sz="1600" b="1" dirty="0" smtClean="0">
                <a:solidFill>
                  <a:schemeClr val="accent5">
                    <a:lumMod val="75000"/>
                  </a:schemeClr>
                </a:solidFill>
                <a:latin typeface="Yu Gothic UI" panose="020B0500000000000000" pitchFamily="34" charset="-128"/>
                <a:ea typeface="Yu Gothic UI" panose="020B0500000000000000" pitchFamily="34" charset="-128"/>
              </a:rPr>
              <a:t>interface</a:t>
            </a:r>
          </a:p>
          <a:p>
            <a:pPr marL="800100" lvl="1" indent="-342900">
              <a:lnSpc>
                <a:spcPct val="200000"/>
              </a:lnSpc>
              <a:buFont typeface="+mj-lt"/>
              <a:buAutoNum type="arabicPeriod"/>
            </a:pPr>
            <a:r>
              <a:rPr lang="en-GB" sz="1600" b="1" dirty="0" smtClean="0">
                <a:solidFill>
                  <a:schemeClr val="accent5">
                    <a:lumMod val="75000"/>
                  </a:schemeClr>
                </a:solidFill>
                <a:latin typeface="Yu Gothic UI" panose="020B0500000000000000" pitchFamily="34" charset="-128"/>
                <a:ea typeface="Yu Gothic UI" panose="020B0500000000000000" pitchFamily="34" charset="-128"/>
              </a:rPr>
              <a:t>A plan for testing the Power Performance and the PID controller</a:t>
            </a:r>
            <a:endParaRPr lang="en-GB" sz="1600" b="1" dirty="0">
              <a:solidFill>
                <a:schemeClr val="accent5">
                  <a:lumMod val="75000"/>
                </a:schemeClr>
              </a:solidFill>
              <a:latin typeface="Yu Gothic UI" panose="020B0500000000000000" pitchFamily="34" charset="-128"/>
              <a:ea typeface="Yu Gothic UI" panose="020B0500000000000000" pitchFamily="34" charset="-128"/>
            </a:endParaRPr>
          </a:p>
          <a:p>
            <a:pPr marL="800100" lvl="1" indent="-342900">
              <a:lnSpc>
                <a:spcPct val="200000"/>
              </a:lnSpc>
              <a:buFont typeface="+mj-lt"/>
              <a:buAutoNum type="arabicPeriod"/>
            </a:pPr>
            <a:r>
              <a:rPr lang="en-GB" sz="1600" b="1" dirty="0">
                <a:solidFill>
                  <a:schemeClr val="accent5">
                    <a:lumMod val="75000"/>
                  </a:schemeClr>
                </a:solidFill>
                <a:latin typeface="Yu Gothic UI" panose="020B0500000000000000" pitchFamily="34" charset="-128"/>
                <a:ea typeface="Yu Gothic UI" panose="020B0500000000000000" pitchFamily="34" charset="-128"/>
              </a:rPr>
              <a:t>Bill of Materials (BOM)</a:t>
            </a: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578569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This week’s developments - detailed</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4</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9426388" cy="4351338"/>
          </a:xfrm>
        </p:spPr>
        <p:txBody>
          <a:bodyPr>
            <a:normAutofit lnSpcReduction="10000"/>
          </a:body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Regarding the wireless communication protocol…</a:t>
            </a:r>
          </a:p>
          <a:p>
            <a:pPr lvl="1"/>
            <a:r>
              <a:rPr lang="en-GB" sz="1800" dirty="0">
                <a:latin typeface="Yu Gothic UI" panose="020B0500000000000000" pitchFamily="34" charset="-128"/>
                <a:ea typeface="Yu Gothic UI" panose="020B0500000000000000" pitchFamily="34" charset="-128"/>
              </a:rPr>
              <a:t>As reported from last week, a simple communication protocol has been implemented to allow meaningful and efficient transmission of accurate data through the Bluetooth module.</a:t>
            </a:r>
          </a:p>
          <a:p>
            <a:pPr lvl="1"/>
            <a:endParaRPr lang="en-GB" sz="1800" dirty="0">
              <a:latin typeface="Yu Gothic UI" panose="020B0500000000000000" pitchFamily="34" charset="-128"/>
              <a:ea typeface="Yu Gothic UI" panose="020B0500000000000000" pitchFamily="34" charset="-128"/>
            </a:endParaRPr>
          </a:p>
          <a:p>
            <a:pPr lvl="1"/>
            <a:r>
              <a:rPr lang="en-GB" sz="1800" dirty="0">
                <a:latin typeface="Yu Gothic UI" panose="020B0500000000000000" pitchFamily="34" charset="-128"/>
                <a:ea typeface="Yu Gothic UI" panose="020B0500000000000000" pitchFamily="34" charset="-128"/>
              </a:rPr>
              <a:t>This is being done through the transmission of packets, which can take up any length in bytes.</a:t>
            </a:r>
          </a:p>
          <a:p>
            <a:pPr lvl="1"/>
            <a:endParaRPr lang="en-GB" sz="1800" dirty="0">
              <a:latin typeface="Yu Gothic UI" panose="020B0500000000000000" pitchFamily="34" charset="-128"/>
              <a:ea typeface="Yu Gothic UI" panose="020B0500000000000000" pitchFamily="34" charset="-128"/>
            </a:endParaRPr>
          </a:p>
          <a:p>
            <a:pPr lvl="1"/>
            <a:r>
              <a:rPr lang="en-GB" sz="1800" dirty="0">
                <a:latin typeface="Yu Gothic UI" panose="020B0500000000000000" pitchFamily="34" charset="-128"/>
                <a:ea typeface="Yu Gothic UI" panose="020B0500000000000000" pitchFamily="34" charset="-128"/>
              </a:rPr>
              <a:t>However, we lost the capability to transmit raw data in the form of a string (unless the string is encapsulated inside a packet first).</a:t>
            </a:r>
          </a:p>
          <a:p>
            <a:pPr lvl="1"/>
            <a:endParaRPr lang="en-GB" sz="1800" dirty="0">
              <a:latin typeface="Yu Gothic UI" panose="020B0500000000000000" pitchFamily="34" charset="-128"/>
              <a:ea typeface="Yu Gothic UI" panose="020B0500000000000000" pitchFamily="34" charset="-128"/>
            </a:endParaRPr>
          </a:p>
          <a:p>
            <a:pPr lvl="1"/>
            <a:r>
              <a:rPr lang="en-GB" sz="1800" dirty="0">
                <a:latin typeface="Yu Gothic UI" panose="020B0500000000000000" pitchFamily="34" charset="-128"/>
                <a:ea typeface="Yu Gothic UI" panose="020B0500000000000000" pitchFamily="34" charset="-128"/>
              </a:rPr>
              <a:t>Because of this, the protocol had to be improved to allow communication using both methods (with or without packets).</a:t>
            </a:r>
          </a:p>
          <a:p>
            <a:pPr lvl="1"/>
            <a:endParaRPr lang="en-GB" sz="1800" dirty="0">
              <a:latin typeface="Yu Gothic UI" panose="020B0500000000000000" pitchFamily="34" charset="-128"/>
              <a:ea typeface="Yu Gothic UI" panose="020B0500000000000000" pitchFamily="34" charset="-128"/>
            </a:endParaRPr>
          </a:p>
          <a:p>
            <a:pPr lvl="1"/>
            <a:r>
              <a:rPr lang="en-GB" sz="1800" dirty="0">
                <a:latin typeface="Yu Gothic UI" panose="020B0500000000000000" pitchFamily="34" charset="-128"/>
                <a:ea typeface="Yu Gothic UI" panose="020B0500000000000000" pitchFamily="34" charset="-128"/>
              </a:rPr>
              <a:t>The benefit of this is to allow the user to control the car without the Java application; he can now open up a terminal console and control the car from there.</a:t>
            </a: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Tree>
    <p:extLst>
      <p:ext uri="{BB962C8B-B14F-4D97-AF65-F5344CB8AC3E}">
        <p14:creationId xmlns:p14="http://schemas.microsoft.com/office/powerpoint/2010/main" val="14832540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This week’s developments - detailed</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5</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653857"/>
            <a:ext cx="10515600" cy="4351338"/>
          </a:xfrm>
        </p:spPr>
        <p:txBody>
          <a:bodyPr>
            <a:normAutofit/>
          </a:bodyPr>
          <a:lstStyle/>
          <a:p>
            <a:pPr>
              <a:lnSpc>
                <a:spcPct val="150000"/>
              </a:lnSpc>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The minor changes on the protocol are quite simple in terms of implementation. Specifically, the protocol buffers the incoming data and interprets the packet header. The result of the interpretation is what allows the protocol to switch modes (</a:t>
            </a:r>
            <a:r>
              <a:rPr lang="en-GB" sz="1800" b="1" dirty="0">
                <a:solidFill>
                  <a:schemeClr val="accent5"/>
                </a:solidFill>
                <a:latin typeface="Yu Gothic UI" panose="020B0500000000000000" pitchFamily="34" charset="-128"/>
                <a:ea typeface="Yu Gothic UI" panose="020B0500000000000000" pitchFamily="34" charset="-128"/>
              </a:rPr>
              <a:t>raw/packet</a:t>
            </a:r>
            <a:r>
              <a:rPr lang="en-GB" sz="1800" dirty="0">
                <a:latin typeface="Yu Gothic UI" panose="020B0500000000000000" pitchFamily="34" charset="-128"/>
                <a:ea typeface="Yu Gothic UI" panose="020B0500000000000000" pitchFamily="34" charset="-128"/>
              </a:rPr>
              <a:t> mode).</a:t>
            </a: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8" name="Imagem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8419" y="2973706"/>
            <a:ext cx="4955161" cy="3184841"/>
          </a:xfrm>
          <a:prstGeom prst="rect">
            <a:avLst/>
          </a:prstGeom>
        </p:spPr>
      </p:pic>
    </p:spTree>
    <p:extLst>
      <p:ext uri="{BB962C8B-B14F-4D97-AF65-F5344CB8AC3E}">
        <p14:creationId xmlns:p14="http://schemas.microsoft.com/office/powerpoint/2010/main" val="1824801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This week’s developments - detailed</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6</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200" y="1825625"/>
            <a:ext cx="9910481" cy="4351338"/>
          </a:xfrm>
        </p:spPr>
        <p:txBody>
          <a:bodyPr>
            <a:normAutofit/>
          </a:body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Regarding the microcontroller’s standard I/O…</a:t>
            </a:r>
          </a:p>
          <a:p>
            <a:pPr lvl="1"/>
            <a:r>
              <a:rPr lang="en-GB" sz="1800" dirty="0">
                <a:latin typeface="Yu Gothic UI" panose="020B0500000000000000" pitchFamily="34" charset="-128"/>
                <a:ea typeface="Yu Gothic UI" panose="020B0500000000000000" pitchFamily="34" charset="-128"/>
              </a:rPr>
              <a:t>It is now possible to use all of the I/O functions provided by the C language.</a:t>
            </a:r>
          </a:p>
          <a:p>
            <a:pPr lvl="1"/>
            <a:r>
              <a:rPr lang="en-GB" sz="1800" dirty="0">
                <a:latin typeface="Yu Gothic UI" panose="020B0500000000000000" pitchFamily="34" charset="-128"/>
                <a:ea typeface="Yu Gothic UI" panose="020B0500000000000000" pitchFamily="34" charset="-128"/>
              </a:rPr>
              <a:t>This includes </a:t>
            </a:r>
            <a:r>
              <a:rPr lang="en-GB" sz="1800" b="1" dirty="0">
                <a:solidFill>
                  <a:schemeClr val="accent5"/>
                </a:solidFill>
                <a:latin typeface="Yu Gothic UI" panose="020B0500000000000000" pitchFamily="34" charset="-128"/>
                <a:ea typeface="Yu Gothic UI" panose="020B0500000000000000" pitchFamily="34" charset="-128"/>
              </a:rPr>
              <a:t>printf()</a:t>
            </a:r>
            <a:r>
              <a:rPr lang="en-GB" sz="1800" dirty="0">
                <a:latin typeface="Yu Gothic UI" panose="020B0500000000000000" pitchFamily="34" charset="-128"/>
                <a:ea typeface="Yu Gothic UI" panose="020B0500000000000000" pitchFamily="34" charset="-128"/>
              </a:rPr>
              <a:t>, </a:t>
            </a:r>
            <a:r>
              <a:rPr lang="en-GB" sz="1800" b="1" dirty="0">
                <a:solidFill>
                  <a:schemeClr val="accent5"/>
                </a:solidFill>
                <a:latin typeface="Yu Gothic UI" panose="020B0500000000000000" pitchFamily="34" charset="-128"/>
                <a:ea typeface="Yu Gothic UI" panose="020B0500000000000000" pitchFamily="34" charset="-128"/>
              </a:rPr>
              <a:t>scanf()</a:t>
            </a:r>
            <a:r>
              <a:rPr lang="en-GB" sz="1800" dirty="0">
                <a:latin typeface="Yu Gothic UI" panose="020B0500000000000000" pitchFamily="34" charset="-128"/>
                <a:ea typeface="Yu Gothic UI" panose="020B0500000000000000" pitchFamily="34" charset="-128"/>
              </a:rPr>
              <a:t>, </a:t>
            </a:r>
            <a:r>
              <a:rPr lang="en-GB" sz="1800" b="1" dirty="0">
                <a:solidFill>
                  <a:schemeClr val="accent5"/>
                </a:solidFill>
                <a:latin typeface="Yu Gothic UI" panose="020B0500000000000000" pitchFamily="34" charset="-128"/>
                <a:ea typeface="Yu Gothic UI" panose="020B0500000000000000" pitchFamily="34" charset="-128"/>
              </a:rPr>
              <a:t>puts()</a:t>
            </a:r>
            <a:r>
              <a:rPr lang="en-GB" sz="1800" dirty="0">
                <a:latin typeface="Yu Gothic UI" panose="020B0500000000000000" pitchFamily="34" charset="-128"/>
                <a:ea typeface="Yu Gothic UI" panose="020B0500000000000000" pitchFamily="34" charset="-128"/>
              </a:rPr>
              <a:t>, </a:t>
            </a:r>
            <a:r>
              <a:rPr lang="en-GB" sz="1800" b="1" dirty="0">
                <a:solidFill>
                  <a:schemeClr val="accent5"/>
                </a:solidFill>
                <a:latin typeface="Yu Gothic UI" panose="020B0500000000000000" pitchFamily="34" charset="-128"/>
                <a:ea typeface="Yu Gothic UI" panose="020B0500000000000000" pitchFamily="34" charset="-128"/>
              </a:rPr>
              <a:t>putchar()</a:t>
            </a:r>
            <a:r>
              <a:rPr lang="en-GB" sz="1800" dirty="0">
                <a:latin typeface="Yu Gothic UI" panose="020B0500000000000000" pitchFamily="34" charset="-128"/>
                <a:ea typeface="Yu Gothic UI" panose="020B0500000000000000" pitchFamily="34" charset="-128"/>
              </a:rPr>
              <a:t>, etc…</a:t>
            </a:r>
            <a:endParaRPr lang="en-GB" sz="1200"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5" name="Imagem 4"/>
          <p:cNvPicPr>
            <a:picLocks noChangeAspect="1"/>
          </p:cNvPicPr>
          <p:nvPr/>
        </p:nvPicPr>
        <p:blipFill>
          <a:blip r:embed="rId2"/>
          <a:stretch>
            <a:fillRect/>
          </a:stretch>
        </p:blipFill>
        <p:spPr>
          <a:xfrm>
            <a:off x="1132526" y="2943887"/>
            <a:ext cx="3724903" cy="3164766"/>
          </a:xfrm>
          <a:prstGeom prst="rect">
            <a:avLst/>
          </a:prstGeom>
        </p:spPr>
      </p:pic>
      <p:pic>
        <p:nvPicPr>
          <p:cNvPr id="7" name="Imagem 6"/>
          <p:cNvPicPr>
            <a:picLocks noChangeAspect="1"/>
          </p:cNvPicPr>
          <p:nvPr/>
        </p:nvPicPr>
        <p:blipFill>
          <a:blip r:embed="rId3"/>
          <a:stretch>
            <a:fillRect/>
          </a:stretch>
        </p:blipFill>
        <p:spPr>
          <a:xfrm>
            <a:off x="5811750" y="2943887"/>
            <a:ext cx="5266991" cy="3143429"/>
          </a:xfrm>
          <a:prstGeom prst="rect">
            <a:avLst/>
          </a:prstGeom>
        </p:spPr>
      </p:pic>
    </p:spTree>
    <p:extLst>
      <p:ext uri="{BB962C8B-B14F-4D97-AF65-F5344CB8AC3E}">
        <p14:creationId xmlns:p14="http://schemas.microsoft.com/office/powerpoint/2010/main" val="5554624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This week’s developments - detailed</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7</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9" name="Marcador de Posição de Conteúdo 8"/>
          <p:cNvSpPr>
            <a:spLocks noGrp="1"/>
          </p:cNvSpPr>
          <p:nvPr>
            <p:ph idx="1"/>
          </p:nvPr>
        </p:nvSpPr>
        <p:spPr>
          <a:xfrm>
            <a:off x="838199" y="1471914"/>
            <a:ext cx="10771093" cy="4351338"/>
          </a:xfrm>
        </p:spPr>
        <p:txBody>
          <a:bodyPr>
            <a:normAutofit/>
          </a:body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This was done by routing all of the I/O through the special functions </a:t>
            </a:r>
            <a:r>
              <a:rPr lang="en-GB" sz="1800" b="1" dirty="0">
                <a:solidFill>
                  <a:schemeClr val="accent5"/>
                </a:solidFill>
                <a:latin typeface="Yu Gothic UI" panose="020B0500000000000000" pitchFamily="34" charset="-128"/>
                <a:ea typeface="Yu Gothic UI" panose="020B0500000000000000" pitchFamily="34" charset="-128"/>
              </a:rPr>
              <a:t>write() </a:t>
            </a:r>
            <a:r>
              <a:rPr lang="en-GB" sz="1800" dirty="0">
                <a:latin typeface="Yu Gothic UI" panose="020B0500000000000000" pitchFamily="34" charset="-128"/>
                <a:ea typeface="Yu Gothic UI" panose="020B0500000000000000" pitchFamily="34" charset="-128"/>
              </a:rPr>
              <a:t>and </a:t>
            </a:r>
            <a:r>
              <a:rPr lang="en-GB" sz="1800" b="1" dirty="0">
                <a:solidFill>
                  <a:schemeClr val="accent5"/>
                </a:solidFill>
                <a:latin typeface="Yu Gothic UI" panose="020B0500000000000000" pitchFamily="34" charset="-128"/>
                <a:ea typeface="Yu Gothic UI" panose="020B0500000000000000" pitchFamily="34" charset="-128"/>
              </a:rPr>
              <a:t>read()</a:t>
            </a:r>
            <a:r>
              <a:rPr lang="en-GB" sz="1800" dirty="0">
                <a:latin typeface="Yu Gothic UI" panose="020B0500000000000000" pitchFamily="34" charset="-128"/>
                <a:ea typeface="Yu Gothic UI" panose="020B0500000000000000" pitchFamily="34" charset="-128"/>
              </a:rPr>
              <a:t>.</a:t>
            </a:r>
            <a:endParaRPr lang="en-GB" sz="1200" dirty="0">
              <a:latin typeface="Yu Gothic UI" panose="020B0500000000000000" pitchFamily="34" charset="-128"/>
              <a:ea typeface="Yu Gothic UI" panose="020B0500000000000000" pitchFamily="34" charset="-128"/>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pic>
        <p:nvPicPr>
          <p:cNvPr id="3" name="Imagem 2"/>
          <p:cNvPicPr>
            <a:picLocks noChangeAspect="1"/>
          </p:cNvPicPr>
          <p:nvPr/>
        </p:nvPicPr>
        <p:blipFill>
          <a:blip r:embed="rId2"/>
          <a:stretch>
            <a:fillRect/>
          </a:stretch>
        </p:blipFill>
        <p:spPr>
          <a:xfrm>
            <a:off x="336175" y="1861958"/>
            <a:ext cx="5128019" cy="4427717"/>
          </a:xfrm>
          <a:prstGeom prst="rect">
            <a:avLst/>
          </a:prstGeom>
        </p:spPr>
      </p:pic>
      <p:pic>
        <p:nvPicPr>
          <p:cNvPr id="7" name="Imagem 6"/>
          <p:cNvPicPr>
            <a:picLocks noChangeAspect="1"/>
          </p:cNvPicPr>
          <p:nvPr/>
        </p:nvPicPr>
        <p:blipFill>
          <a:blip r:embed="rId3"/>
          <a:stretch>
            <a:fillRect/>
          </a:stretch>
        </p:blipFill>
        <p:spPr>
          <a:xfrm>
            <a:off x="6047940" y="1821816"/>
            <a:ext cx="4977606" cy="4387169"/>
          </a:xfrm>
          <a:prstGeom prst="rect">
            <a:avLst/>
          </a:prstGeom>
        </p:spPr>
      </p:pic>
    </p:spTree>
    <p:extLst>
      <p:ext uri="{BB962C8B-B14F-4D97-AF65-F5344CB8AC3E}">
        <p14:creationId xmlns:p14="http://schemas.microsoft.com/office/powerpoint/2010/main" val="23295045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This week’s developments - detailed</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8</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5" name="Marcador de Posição de Conteúdo 4"/>
          <p:cNvSpPr>
            <a:spLocks noGrp="1"/>
          </p:cNvSpPr>
          <p:nvPr>
            <p:ph idx="1"/>
          </p:nvPr>
        </p:nvSpPr>
        <p:spPr/>
        <p:txBody>
          <a:bodyPr>
            <a:normAutofit/>
          </a:bodyPr>
          <a:lstStyle/>
          <a:p>
            <a:pPr>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Since we now have access to these functions, we get the ability to create an interactive user interface, such as the one below.</a:t>
            </a:r>
          </a:p>
          <a:p>
            <a:endParaRPr lang="en-GB" sz="1800" dirty="0"/>
          </a:p>
        </p:txBody>
      </p:sp>
      <p:pic>
        <p:nvPicPr>
          <p:cNvPr id="3" name="Imagem 2"/>
          <p:cNvPicPr>
            <a:picLocks noChangeAspect="1"/>
          </p:cNvPicPr>
          <p:nvPr/>
        </p:nvPicPr>
        <p:blipFill>
          <a:blip r:embed="rId2"/>
          <a:stretch>
            <a:fillRect/>
          </a:stretch>
        </p:blipFill>
        <p:spPr>
          <a:xfrm>
            <a:off x="583717" y="2552419"/>
            <a:ext cx="5174667" cy="3262958"/>
          </a:xfrm>
          <a:prstGeom prst="rect">
            <a:avLst/>
          </a:prstGeom>
        </p:spPr>
      </p:pic>
      <p:pic>
        <p:nvPicPr>
          <p:cNvPr id="9" name="Imagem 8"/>
          <p:cNvPicPr>
            <a:picLocks noChangeAspect="1"/>
          </p:cNvPicPr>
          <p:nvPr/>
        </p:nvPicPr>
        <p:blipFill>
          <a:blip r:embed="rId3"/>
          <a:stretch>
            <a:fillRect/>
          </a:stretch>
        </p:blipFill>
        <p:spPr>
          <a:xfrm>
            <a:off x="6414806" y="2552419"/>
            <a:ext cx="5193479" cy="3262959"/>
          </a:xfrm>
          <a:prstGeom prst="rect">
            <a:avLst/>
          </a:prstGeom>
        </p:spPr>
      </p:pic>
    </p:spTree>
    <p:extLst>
      <p:ext uri="{BB962C8B-B14F-4D97-AF65-F5344CB8AC3E}">
        <p14:creationId xmlns:p14="http://schemas.microsoft.com/office/powerpoint/2010/main" val="18491051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tângulo 5"/>
          <p:cNvSpPr/>
          <p:nvPr/>
        </p:nvSpPr>
        <p:spPr>
          <a:xfrm>
            <a:off x="0" y="6311900"/>
            <a:ext cx="12192000" cy="556940"/>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2" name="Título 1"/>
          <p:cNvSpPr>
            <a:spLocks noGrp="1"/>
          </p:cNvSpPr>
          <p:nvPr>
            <p:ph type="title"/>
          </p:nvPr>
        </p:nvSpPr>
        <p:spPr/>
        <p:txBody>
          <a:bodyPr>
            <a:normAutofit/>
          </a:bodyPr>
          <a:lstStyle/>
          <a:p>
            <a:pPr>
              <a:lnSpc>
                <a:spcPct val="150000"/>
              </a:lnSpc>
            </a:pPr>
            <a:r>
              <a:rPr lang="en-GB" sz="3600" dirty="0">
                <a:latin typeface="Yu Gothic UI" panose="020B0500000000000000" pitchFamily="34" charset="-128"/>
                <a:ea typeface="Yu Gothic UI" panose="020B0500000000000000" pitchFamily="34" charset="-128"/>
                <a:cs typeface="Helvetica" panose="020B0604020202020204" pitchFamily="34" charset="0"/>
              </a:rPr>
              <a:t>This week’s developments - detailed</a:t>
            </a:r>
          </a:p>
        </p:txBody>
      </p:sp>
      <p:sp>
        <p:nvSpPr>
          <p:cNvPr id="4" name="Marcador de Posição do Número do Diapositivo 3"/>
          <p:cNvSpPr>
            <a:spLocks noGrp="1"/>
          </p:cNvSpPr>
          <p:nvPr>
            <p:ph type="sldNum" sz="quarter" idx="12"/>
          </p:nvPr>
        </p:nvSpPr>
        <p:spPr/>
        <p:txBody>
          <a:bodyPr/>
          <a:lstStyle/>
          <a:p>
            <a:fld id="{4BFB379D-E116-4917-8EE6-11EB63CDF226}" type="slidenum">
              <a:rPr lang="en-GB" smtClean="0">
                <a:solidFill>
                  <a:schemeClr val="bg1"/>
                </a:solidFill>
                <a:latin typeface="Yu Gothic UI" panose="020B0500000000000000" pitchFamily="34" charset="-128"/>
                <a:ea typeface="Yu Gothic UI" panose="020B0500000000000000" pitchFamily="34" charset="-128"/>
              </a:rPr>
              <a:t>9</a:t>
            </a:fld>
            <a:endParaRPr lang="en-GB" dirty="0">
              <a:solidFill>
                <a:schemeClr val="bg1"/>
              </a:solidFill>
              <a:latin typeface="Yu Gothic UI" panose="020B0500000000000000" pitchFamily="34" charset="-128"/>
              <a:ea typeface="Yu Gothic UI" panose="020B0500000000000000" pitchFamily="34" charset="-128"/>
            </a:endParaRPr>
          </a:p>
        </p:txBody>
      </p:sp>
      <p:sp>
        <p:nvSpPr>
          <p:cNvPr id="29" name="Retângulo 28"/>
          <p:cNvSpPr/>
          <p:nvPr/>
        </p:nvSpPr>
        <p:spPr>
          <a:xfrm>
            <a:off x="0" y="-19434"/>
            <a:ext cx="12192000" cy="237829"/>
          </a:xfrm>
          <a:prstGeom prst="rect">
            <a:avLst/>
          </a:prstGeom>
          <a:solidFill>
            <a:schemeClr val="accent5">
              <a:lumMod val="5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lumMod val="50000"/>
                  <a:lumOff val="50000"/>
                </a:schemeClr>
              </a:solidFill>
            </a:endParaRPr>
          </a:p>
        </p:txBody>
      </p:sp>
      <p:sp>
        <p:nvSpPr>
          <p:cNvPr id="11" name="CaixaDeTexto 10"/>
          <p:cNvSpPr txBox="1"/>
          <p:nvPr/>
        </p:nvSpPr>
        <p:spPr>
          <a:xfrm>
            <a:off x="0" y="6356350"/>
            <a:ext cx="3416320" cy="530915"/>
          </a:xfrm>
          <a:prstGeom prst="rect">
            <a:avLst/>
          </a:prstGeom>
          <a:noFill/>
        </p:spPr>
        <p:txBody>
          <a:bodyPr wrap="none" rtlCol="0">
            <a:spAutoFit/>
          </a:bodyPr>
          <a:lstStyle/>
          <a:p>
            <a:r>
              <a:rPr lang="en-GB" sz="1050" dirty="0">
                <a:solidFill>
                  <a:schemeClr val="tx2">
                    <a:lumMod val="60000"/>
                    <a:lumOff val="40000"/>
                  </a:schemeClr>
                </a:solidFill>
                <a:latin typeface="Yu Gothic UI" panose="020B0500000000000000" pitchFamily="34" charset="-128"/>
                <a:ea typeface="Yu Gothic UI" panose="020B0500000000000000" pitchFamily="34" charset="-128"/>
              </a:rPr>
              <a:t>MEng Group Project – Renesas MCU Car Rally 2017/18</a:t>
            </a:r>
            <a:endParaRPr lang="en-GB" sz="1050" dirty="0">
              <a:solidFill>
                <a:schemeClr val="tx2">
                  <a:lumMod val="60000"/>
                  <a:lumOff val="40000"/>
                </a:schemeClr>
              </a:solidFill>
            </a:endParaRPr>
          </a:p>
          <a:p>
            <a:endParaRPr lang="en-GB" dirty="0">
              <a:solidFill>
                <a:schemeClr val="tx2">
                  <a:lumMod val="60000"/>
                  <a:lumOff val="40000"/>
                </a:schemeClr>
              </a:solidFill>
            </a:endParaRPr>
          </a:p>
        </p:txBody>
      </p:sp>
      <p:sp>
        <p:nvSpPr>
          <p:cNvPr id="5" name="Marcador de Posição de Conteúdo 4"/>
          <p:cNvSpPr>
            <a:spLocks noGrp="1"/>
          </p:cNvSpPr>
          <p:nvPr>
            <p:ph idx="1"/>
          </p:nvPr>
        </p:nvSpPr>
        <p:spPr>
          <a:xfrm>
            <a:off x="838200" y="1690688"/>
            <a:ext cx="10515600" cy="4351338"/>
          </a:xfrm>
        </p:spPr>
        <p:txBody>
          <a:bodyPr/>
          <a:lstStyle/>
          <a:p>
            <a:pPr>
              <a:lnSpc>
                <a:spcPct val="100000"/>
              </a:lnSpc>
              <a:buFont typeface="Wingdings" panose="05000000000000000000" pitchFamily="2" charset="2"/>
              <a:buChar char="v"/>
            </a:pPr>
            <a:r>
              <a:rPr lang="en-GB" sz="1800" dirty="0">
                <a:latin typeface="Yu Gothic UI" panose="020B0500000000000000" pitchFamily="34" charset="-128"/>
                <a:ea typeface="Yu Gothic UI" panose="020B0500000000000000" pitchFamily="34" charset="-128"/>
              </a:rPr>
              <a:t>And because the protocol now supports both raw data transmission and packet transmission, we can use the Java application seamlessly without any type of conversion.</a:t>
            </a:r>
            <a:endParaRPr lang="en-GB" dirty="0"/>
          </a:p>
        </p:txBody>
      </p:sp>
      <p:pic>
        <p:nvPicPr>
          <p:cNvPr id="7" name="Imagem 6"/>
          <p:cNvPicPr>
            <a:picLocks noChangeAspect="1"/>
          </p:cNvPicPr>
          <p:nvPr/>
        </p:nvPicPr>
        <p:blipFill>
          <a:blip r:embed="rId2"/>
          <a:stretch>
            <a:fillRect/>
          </a:stretch>
        </p:blipFill>
        <p:spPr>
          <a:xfrm>
            <a:off x="3557719" y="2434397"/>
            <a:ext cx="5076561" cy="3681311"/>
          </a:xfrm>
          <a:prstGeom prst="rect">
            <a:avLst/>
          </a:prstGeom>
        </p:spPr>
      </p:pic>
    </p:spTree>
    <p:extLst>
      <p:ext uri="{BB962C8B-B14F-4D97-AF65-F5344CB8AC3E}">
        <p14:creationId xmlns:p14="http://schemas.microsoft.com/office/powerpoint/2010/main" val="2307139385"/>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517</TotalTime>
  <Words>767</Words>
  <Application>Microsoft Office PowerPoint</Application>
  <PresentationFormat>Ecrã Panorâmico</PresentationFormat>
  <Paragraphs>125</Paragraphs>
  <Slides>14</Slides>
  <Notes>1</Notes>
  <HiddenSlides>0</HiddenSlides>
  <MMClips>0</MMClips>
  <ScaleCrop>false</ScaleCrop>
  <HeadingPairs>
    <vt:vector size="6" baseType="variant">
      <vt:variant>
        <vt:lpstr>Tipos de letra usados</vt:lpstr>
      </vt:variant>
      <vt:variant>
        <vt:i4>9</vt:i4>
      </vt:variant>
      <vt:variant>
        <vt:lpstr>Tema</vt:lpstr>
      </vt:variant>
      <vt:variant>
        <vt:i4>1</vt:i4>
      </vt:variant>
      <vt:variant>
        <vt:lpstr>Títulos dos diapositivos</vt:lpstr>
      </vt:variant>
      <vt:variant>
        <vt:i4>14</vt:i4>
      </vt:variant>
    </vt:vector>
  </HeadingPairs>
  <TitlesOfParts>
    <vt:vector size="24" baseType="lpstr">
      <vt:lpstr>Calibri Light</vt:lpstr>
      <vt:lpstr>Wingdings</vt:lpstr>
      <vt:lpstr>Yu Gothic UI</vt:lpstr>
      <vt:lpstr>Calibri</vt:lpstr>
      <vt:lpstr>Yu Gothic Light</vt:lpstr>
      <vt:lpstr>Khmer UI</vt:lpstr>
      <vt:lpstr>Arial</vt:lpstr>
      <vt:lpstr>Helvetica</vt:lpstr>
      <vt:lpstr>Browallia New</vt:lpstr>
      <vt:lpstr>Tema do Office</vt:lpstr>
      <vt:lpstr>Renesas MCU Car Rally 2018 </vt:lpstr>
      <vt:lpstr>Week 7 – 1 November 2017</vt:lpstr>
      <vt:lpstr>This week’s developments</vt:lpstr>
      <vt:lpstr>This week’s developments - detailed</vt:lpstr>
      <vt:lpstr>This week’s developments - detailed</vt:lpstr>
      <vt:lpstr>This week’s developments - detailed</vt:lpstr>
      <vt:lpstr>This week’s developments - detailed</vt:lpstr>
      <vt:lpstr>This week’s developments - detailed</vt:lpstr>
      <vt:lpstr>This week’s developments - detailed</vt:lpstr>
      <vt:lpstr>This week’s developments - detailed</vt:lpstr>
      <vt:lpstr>This week’s developments - detailed</vt:lpstr>
      <vt:lpstr>This week’s developments - detailed</vt:lpstr>
      <vt:lpstr>Next week…</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Miguel Santos</dc:creator>
  <cp:lastModifiedBy>Miguel Santos</cp:lastModifiedBy>
  <cp:revision>144</cp:revision>
  <dcterms:created xsi:type="dcterms:W3CDTF">2017-10-03T23:56:34Z</dcterms:created>
  <dcterms:modified xsi:type="dcterms:W3CDTF">2017-11-01T12:30:49Z</dcterms:modified>
</cp:coreProperties>
</file>

<file path=docProps/thumbnail.jpeg>
</file>